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4.xml" ContentType="application/vnd.openxmlformats-officedocument.presentationml.notesSlide+xml"/>
  <Override PartName="/ppt/charts/chart7.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6.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notesSlides/notesSlide7.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notesSlides/notesSlide8.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ppt/notesSlides/notesSlide9.xml" ContentType="application/vnd.openxmlformats-officedocument.presentationml.notesSlide+xml"/>
  <Override PartName="/ppt/charts/chart16.xml" ContentType="application/vnd.openxmlformats-officedocument.drawingml.chart+xml"/>
  <Override PartName="/ppt/charts/chart17.xml" ContentType="application/vnd.openxmlformats-officedocument.drawingml.chart+xml"/>
  <Override PartName="/ppt/notesSlides/notesSlide10.xml" ContentType="application/vnd.openxmlformats-officedocument.presentationml.notesSlide+xml"/>
  <Override PartName="/ppt/charts/chart18.xml" ContentType="application/vnd.openxmlformats-officedocument.drawingml.chart+xml"/>
  <Override PartName="/ppt/charts/chart19.xml" ContentType="application/vnd.openxmlformats-officedocument.drawingml.chart+xml"/>
  <Override PartName="/ppt/notesSlides/notesSlide11.xml" ContentType="application/vnd.openxmlformats-officedocument.presentationml.notesSlide+xml"/>
  <Override PartName="/ppt/charts/chart20.xml" ContentType="application/vnd.openxmlformats-officedocument.drawingml.chart+xml"/>
  <Override PartName="/ppt/charts/chart21.xml" ContentType="application/vnd.openxmlformats-officedocument.drawingml.chart+xml"/>
  <Override PartName="/ppt/notesSlides/notesSlide12.xml" ContentType="application/vnd.openxmlformats-officedocument.presentationml.notesSlide+xml"/>
  <Override PartName="/ppt/charts/chart22.xml" ContentType="application/vnd.openxmlformats-officedocument.drawingml.chart+xml"/>
  <Override PartName="/ppt/charts/chart23.xml" ContentType="application/vnd.openxmlformats-officedocument.drawingml.chart+xml"/>
  <Override PartName="/ppt/notesSlides/notesSlide13.xml" ContentType="application/vnd.openxmlformats-officedocument.presentationml.notesSlide+xml"/>
  <Override PartName="/ppt/charts/chart24.xml" ContentType="application/vnd.openxmlformats-officedocument.drawingml.chart+xml"/>
  <Override PartName="/ppt/charts/chart25.xml" ContentType="application/vnd.openxmlformats-officedocument.drawingml.chart+xml"/>
  <Override PartName="/ppt/notesSlides/notesSlide14.xml" ContentType="application/vnd.openxmlformats-officedocument.presentationml.notesSlide+xml"/>
  <Override PartName="/ppt/charts/chart26.xml" ContentType="application/vnd.openxmlformats-officedocument.drawingml.chart+xml"/>
  <Override PartName="/ppt/charts/chart27.xml" ContentType="application/vnd.openxmlformats-officedocument.drawingml.chart+xml"/>
  <Override PartName="/ppt/notesSlides/notesSlide15.xml" ContentType="application/vnd.openxmlformats-officedocument.presentationml.notesSlide+xml"/>
  <Override PartName="/ppt/charts/chart28.xml" ContentType="application/vnd.openxmlformats-officedocument.drawingml.chart+xml"/>
  <Override PartName="/ppt/charts/chart29.xml" ContentType="application/vnd.openxmlformats-officedocument.drawingml.chart+xml"/>
  <Override PartName="/ppt/notesSlides/notesSlide16.xml" ContentType="application/vnd.openxmlformats-officedocument.presentationml.notesSlide+xml"/>
  <Override PartName="/ppt/charts/chart30.xml" ContentType="application/vnd.openxmlformats-officedocument.drawingml.chart+xml"/>
  <Override PartName="/ppt/charts/chart31.xml" ContentType="application/vnd.openxmlformats-officedocument.drawingml.chart+xml"/>
  <Override PartName="/ppt/notesSlides/notesSlide17.xml" ContentType="application/vnd.openxmlformats-officedocument.presentationml.notesSlide+xml"/>
  <Override PartName="/ppt/charts/chart32.xml" ContentType="application/vnd.openxmlformats-officedocument.drawingml.chart+xml"/>
  <Override PartName="/ppt/charts/chart33.xml" ContentType="application/vnd.openxmlformats-officedocument.drawingml.chart+xml"/>
  <Override PartName="/ppt/notesSlides/notesSlide18.xml" ContentType="application/vnd.openxmlformats-officedocument.presentationml.notesSlide+xml"/>
  <Override PartName="/ppt/charts/chart34.xml" ContentType="application/vnd.openxmlformats-officedocument.drawingml.chart+xml"/>
  <Override PartName="/ppt/charts/chart35.xml" ContentType="application/vnd.openxmlformats-officedocument.drawingml.chart+xml"/>
  <Override PartName="/ppt/notesSlides/notesSlide19.xml" ContentType="application/vnd.openxmlformats-officedocument.presentationml.notesSlide+xml"/>
  <Override PartName="/ppt/charts/chart36.xml" ContentType="application/vnd.openxmlformats-officedocument.drawingml.chart+xml"/>
  <Override PartName="/ppt/charts/chart37.xml" ContentType="application/vnd.openxmlformats-officedocument.drawingml.chart+xml"/>
  <Override PartName="/ppt/notesSlides/notesSlide20.xml" ContentType="application/vnd.openxmlformats-officedocument.presentationml.notesSlide+xml"/>
  <Override PartName="/ppt/charts/chart38.xml" ContentType="application/vnd.openxmlformats-officedocument.drawingml.chart+xml"/>
  <Override PartName="/ppt/notesSlides/notesSlide21.xml" ContentType="application/vnd.openxmlformats-officedocument.presentationml.notesSlide+xml"/>
  <Override PartName="/ppt/charts/chart3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5"/>
  </p:notesMasterIdLst>
  <p:sldIdLst>
    <p:sldId id="256" r:id="rId3"/>
    <p:sldId id="257" r:id="rId4"/>
    <p:sldId id="27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8" r:id="rId21"/>
    <p:sldId id="274" r:id="rId22"/>
    <p:sldId id="275" r:id="rId23"/>
    <p:sldId id="276" r:id="rId24"/>
  </p:sldIdLst>
  <p:sldSz cx="9144000" cy="6858000" type="screen4x3"/>
  <p:notesSz cx="6797675" cy="987266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harts/_rels/chart11.xml.rels><?xml version="1.0" encoding="UTF-8" standalone="yes"?>
<Relationships xmlns="http://schemas.openxmlformats.org/package/2006/relationships"><Relationship Id="rId1" Type="http://schemas.openxmlformats.org/officeDocument/2006/relationships/oleObject" Target="file:///\\galileu\Indicadores-UFGD\RELATORIOS%20CONSOLIDADOS\2017_Relat&#243;rio%20Consolidados\2017_Relat&#243;rio%20de%20Indicadores%20da%20Inicia&#231;&#227;o%20Cient&#237;fica%20-%20PROPP%20-%20UFGD%20v.2.1.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galileu\Indicadores-UFGD\RELATORIOS%20CONSOLIDADOS\2017_Relat&#243;rio%20Consolidados\2017_Relat&#243;rio%20de%20Indicadores%20da%20Inicia&#231;&#227;o%20Cient&#237;fica%20-%20PROPP%20-%20UFGD%20v.2.1.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galileu\Indicadores-UFGD\PROPP\2017_Relat&#243;rio%20de%20Indicadores%20da%20Inicia&#231;&#227;o%20Cient&#237;fica%20-%20PROPP%20-%20UFGD%20v.2.0%20-%20CORRIGIDO.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galileu\Indicadores-UFGD\RELATORIOS%20CONSOLIDADOS\2017_Relat&#243;rio%20Consolidados\2017_Relat&#243;rio%20de%20Indicadores%20da%20Inicia&#231;&#227;o%20Cient&#237;fica%20-%20PROPP%20-%20UFGD%20v.2.1.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galileu\Indicadores-UFGD\PROPP\2017_Relat&#243;rio%20de%20Indicadores%20da%20Inicia&#231;&#227;o%20Cient&#237;fica%20-%20PROPP%20-%20UFGD%20v.2.0%20-%20CORRIGIDO.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galileu\Indicadores-UFGD\RELATORIOS%20CONSOLIDADOS\2017_Relat&#243;rio%20Consolidados\2017_Relat&#243;rio%20de%20Indicadores%20da%20Inicia&#231;&#227;o%20Cient&#237;fica%20-%20PROPP%20-%20UFGD%20v.2.1.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galileu\Indicadores-UFGD\RELATORIOS%20CONSOLIDADOS\2017_Relat&#243;rio%20Consolidados\2017_Relat&#243;rio%20de%20Indicadores%20da%20Inicia&#231;&#227;o%20Cient&#237;fica%20-%20PROPP%20-%20UFGD%20v.2.1.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galileu\Indicadores-UFGD\RELATORIOS%20CONSOLIDADOS\2017_Relat&#243;rio%20Consolidados\2017_Relat&#243;rio%20de%20Indicadores%20da%20Inicia&#231;&#227;o%20Cient&#237;fica%20-%20PROPP%20-%20UFGD%20v.2.1.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galileu\Indicadores-UFGD\RELATORIOS%20CONSOLIDADOS\2017_Relat&#243;rio%20Consolidados\2017_Relat&#243;rio%20de%20Indicadores%20da%20Inicia&#231;&#227;o%20Cient&#237;fica%20-%20PROPP%20-%20UFGD%20v.2.1.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galileu\Indicadores-UFGD\PROPP\2017_Relat&#243;rio%20de%20Indicadores%20da%20Inicia&#231;&#227;o%20Cient&#237;fica%20-%20PROPP%20-%20UFGD%20v.2.0.xlsx"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galileu\Indicadores-UFGD\PROPP\2017_Relat&#243;rio%20de%20Indicadores%20da%20Inicia&#231;&#227;o%20Cient&#237;fica%20-%20PROPP%20-%20UFGD%20v.2.0.xlsx"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file:///\\galileu\Indicadores-UFGD\RELATORIOS%20CONSOLIDADOS\2017_Relat&#243;rio%20Consolidados\2017_Relat&#243;rio%20de%20Indicadores%20da%20Inicia&#231;&#227;o%20Cient&#237;fica%20-%20PROPP%20-%20UFGD%20v.2.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galileu\Indicadores-UFGD\PROPP\2017_Relat&#243;rio%20de%20Indicadores%20da%20Inicia&#231;&#227;o%20Cient&#237;fica%20-%20PROPP%20-%20UFGD%20v.2.0%20-%20CORRIGIDO.xlsx" TargetMode="External"/></Relationships>
</file>

<file path=ppt/charts/_rels/chart7.xml.rels><?xml version="1.0" encoding="UTF-8" standalone="yes"?>
<Relationships xmlns="http://schemas.openxmlformats.org/package/2006/relationships"><Relationship Id="rId2" Type="http://schemas.openxmlformats.org/officeDocument/2006/relationships/oleObject" Target="file:///\\galileu\Indicadores-UFGD\RELATORIOS%20CONSOLIDADOS\2017_Relat&#243;rio%20Consolidados\2017_Relat&#243;rio%20de%20Indicadores%20da%20Inicia&#231;&#227;o%20Cient&#237;fica%20-%20PROPP%20-%20UFGD%20v.2.1.xlsx" TargetMode="External"/><Relationship Id="rId1" Type="http://schemas.openxmlformats.org/officeDocument/2006/relationships/themeOverride" Target="../theme/themeOverride1.xml"/></Relationships>
</file>

<file path=ppt/charts/_rels/chart8.xml.rels><?xml version="1.0" encoding="UTF-8" standalone="yes"?>
<Relationships xmlns="http://schemas.openxmlformats.org/package/2006/relationships"><Relationship Id="rId1" Type="http://schemas.openxmlformats.org/officeDocument/2006/relationships/oleObject" Target="file:///\\galileu\Indicadores-UFGD\PROPP\2017_Relat&#243;rio%20de%20Indicadores%20da%20Inicia&#231;&#227;o%20Cient&#237;fica%20-%20PROPP%20-%20UFGD%20v.2.0.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galileu\Indicadores-UFGD\PROPP\2017_Relat&#243;rio%20de%20Indicadores%20da%20Inicia&#231;&#227;o%20Cient&#237;fica%20-%20PROPP%20-%20UFGD%20v.2.0%20-%20CORRIGID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pt-BR"/>
  <c:roundedCorners val="0"/>
  <c:style val="2"/>
  <c:chart>
    <c:autoTitleDeleted val="1"/>
    <c:plotArea>
      <c:layout/>
      <c:barChart>
        <c:barDir val="bar"/>
        <c:grouping val="clustered"/>
        <c:varyColors val="0"/>
        <c:ser>
          <c:idx val="0"/>
          <c:order val="0"/>
          <c:tx>
            <c:strRef>
              <c:f>label 0</c:f>
              <c:strCache>
                <c:ptCount val="1"/>
                <c:pt idx="0">
                  <c:v>Número máximo de bolsas disponibilizadas</c:v>
                </c:pt>
              </c:strCache>
            </c:strRef>
          </c:tx>
          <c:spPr>
            <a:solidFill>
              <a:srgbClr val="FFC000"/>
            </a:solidFill>
            <a:ln>
              <a:noFill/>
            </a:ln>
          </c:spPr>
          <c:invertIfNegative val="0"/>
          <c:dPt>
            <c:idx val="0"/>
            <c:invertIfNegative val="0"/>
            <c:bubble3D val="0"/>
            <c:extLst>
              <c:ext xmlns:c16="http://schemas.microsoft.com/office/drawing/2014/chart" uri="{C3380CC4-5D6E-409C-BE32-E72D297353CC}">
                <c16:uniqueId val="{00000001-AD41-462F-B051-2603EBD6B606}"/>
              </c:ext>
            </c:extLst>
          </c:dPt>
          <c:dPt>
            <c:idx val="1"/>
            <c:invertIfNegative val="0"/>
            <c:bubble3D val="0"/>
            <c:extLst>
              <c:ext xmlns:c16="http://schemas.microsoft.com/office/drawing/2014/chart" uri="{C3380CC4-5D6E-409C-BE32-E72D297353CC}">
                <c16:uniqueId val="{00000003-AD41-462F-B051-2603EBD6B606}"/>
              </c:ext>
            </c:extLst>
          </c:dPt>
          <c:dPt>
            <c:idx val="2"/>
            <c:invertIfNegative val="0"/>
            <c:bubble3D val="0"/>
            <c:extLst>
              <c:ext xmlns:c16="http://schemas.microsoft.com/office/drawing/2014/chart" uri="{C3380CC4-5D6E-409C-BE32-E72D297353CC}">
                <c16:uniqueId val="{00000005-AD41-462F-B051-2603EBD6B606}"/>
              </c:ext>
            </c:extLst>
          </c:dPt>
          <c:dPt>
            <c:idx val="7"/>
            <c:invertIfNegative val="0"/>
            <c:bubble3D val="0"/>
            <c:spPr>
              <a:solidFill>
                <a:srgbClr val="984807"/>
              </a:solidFill>
              <a:ln>
                <a:noFill/>
              </a:ln>
            </c:spPr>
            <c:extLst>
              <c:ext xmlns:c16="http://schemas.microsoft.com/office/drawing/2014/chart" uri="{C3380CC4-5D6E-409C-BE32-E72D297353CC}">
                <c16:uniqueId val="{00000007-AD41-462F-B051-2603EBD6B606}"/>
              </c:ext>
            </c:extLst>
          </c:dPt>
          <c:dPt>
            <c:idx val="8"/>
            <c:invertIfNegative val="0"/>
            <c:bubble3D val="0"/>
            <c:extLst>
              <c:ext xmlns:c16="http://schemas.microsoft.com/office/drawing/2014/chart" uri="{C3380CC4-5D6E-409C-BE32-E72D297353CC}">
                <c16:uniqueId val="{00000009-AD41-462F-B051-2603EBD6B606}"/>
              </c:ext>
            </c:extLst>
          </c:dPt>
          <c:dLbls>
            <c:spPr>
              <a:noFill/>
              <a:ln>
                <a:noFill/>
              </a:ln>
              <a:effectLst/>
            </c:spPr>
            <c:dLblPos val="outEnd"/>
            <c:showLegendKey val="0"/>
            <c:showVal val="1"/>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9"/>
                <c:pt idx="0">
                  <c:v>PIVIC*</c:v>
                </c:pt>
                <c:pt idx="1">
                  <c:v>PIBIC-CNPq</c:v>
                </c:pt>
                <c:pt idx="2">
                  <c:v>PIBIC-UFGD</c:v>
                </c:pt>
                <c:pt idx="3">
                  <c:v>PIBIC-AF</c:v>
                </c:pt>
                <c:pt idx="4">
                  <c:v>PIBITI</c:v>
                </c:pt>
                <c:pt idx="5">
                  <c:v>PIBIC-EM</c:v>
                </c:pt>
                <c:pt idx="6">
                  <c:v>PIBIC-PNAES*</c:v>
                </c:pt>
                <c:pt idx="7">
                  <c:v>Jovens Talentos-CAPES*</c:v>
                </c:pt>
                <c:pt idx="8">
                  <c:v>Total</c:v>
                </c:pt>
              </c:strCache>
            </c:strRef>
          </c:cat>
          <c:val>
            <c:numRef>
              <c:f>0</c:f>
              <c:numCache>
                <c:formatCode>General</c:formatCode>
                <c:ptCount val="9"/>
                <c:pt idx="1">
                  <c:v>105</c:v>
                </c:pt>
                <c:pt idx="2">
                  <c:v>146</c:v>
                </c:pt>
                <c:pt idx="3">
                  <c:v>10</c:v>
                </c:pt>
                <c:pt idx="4">
                  <c:v>12</c:v>
                </c:pt>
                <c:pt idx="5">
                  <c:v>61</c:v>
                </c:pt>
                <c:pt idx="8">
                  <c:v>334</c:v>
                </c:pt>
              </c:numCache>
            </c:numRef>
          </c:val>
          <c:extLst>
            <c:ext xmlns:c16="http://schemas.microsoft.com/office/drawing/2014/chart" uri="{C3380CC4-5D6E-409C-BE32-E72D297353CC}">
              <c16:uniqueId val="{0000000A-AD41-462F-B051-2603EBD6B606}"/>
            </c:ext>
          </c:extLst>
        </c:ser>
        <c:dLbls>
          <c:showLegendKey val="0"/>
          <c:showVal val="0"/>
          <c:showCatName val="0"/>
          <c:showSerName val="0"/>
          <c:showPercent val="0"/>
          <c:showBubbleSize val="0"/>
        </c:dLbls>
        <c:gapWidth val="20"/>
        <c:axId val="3930197"/>
        <c:axId val="97182532"/>
      </c:barChart>
      <c:catAx>
        <c:axId val="3930197"/>
        <c:scaling>
          <c:orientation val="minMax"/>
        </c:scaling>
        <c:delete val="0"/>
        <c:axPos val="l"/>
        <c:numFmt formatCode="General" sourceLinked="0"/>
        <c:majorTickMark val="out"/>
        <c:minorTickMark val="none"/>
        <c:tickLblPos val="nextTo"/>
        <c:spPr>
          <a:ln w="9360">
            <a:solidFill>
              <a:srgbClr val="878787"/>
            </a:solidFill>
            <a:round/>
          </a:ln>
        </c:spPr>
        <c:crossAx val="97182532"/>
        <c:crosses val="autoZero"/>
        <c:auto val="1"/>
        <c:lblAlgn val="ctr"/>
        <c:lblOffset val="100"/>
        <c:noMultiLvlLbl val="1"/>
      </c:catAx>
      <c:valAx>
        <c:axId val="97182532"/>
        <c:scaling>
          <c:orientation val="minMax"/>
        </c:scaling>
        <c:delete val="1"/>
        <c:axPos val="b"/>
        <c:numFmt formatCode="General" sourceLinked="0"/>
        <c:majorTickMark val="out"/>
        <c:minorTickMark val="none"/>
        <c:tickLblPos val="nextTo"/>
        <c:crossAx val="3930197"/>
        <c:crosses val="autoZero"/>
        <c:crossBetween val="between"/>
      </c:valAx>
      <c:spPr>
        <a:noFill/>
        <a:ln>
          <a:noFill/>
        </a:ln>
      </c:spPr>
    </c:plotArea>
    <c:plotVisOnly val="1"/>
    <c:dispBlanksAs val="gap"/>
    <c:showDLblsOverMax val="1"/>
  </c:chart>
  <c:spPr>
    <a:noFill/>
    <a:ln>
      <a:noFill/>
    </a:ln>
  </c:spPr>
  <c:txPr>
    <a:bodyPr/>
    <a:lstStyle/>
    <a:p>
      <a:pPr>
        <a:defRPr>
          <a:latin typeface="Century Gothic" panose="020B0502020202020204" pitchFamily="34" charset="0"/>
        </a:defRPr>
      </a:pPr>
      <a:endParaRPr lang="pt-BR"/>
    </a:p>
  </c:txPr>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pt-BR"/>
  <c:roundedCorners val="0"/>
  <c:style val="2"/>
  <c:chart>
    <c:autoTitleDeleted val="1"/>
    <c:plotArea>
      <c:layout/>
      <c:barChart>
        <c:barDir val="col"/>
        <c:grouping val="clustered"/>
        <c:varyColors val="0"/>
        <c:ser>
          <c:idx val="0"/>
          <c:order val="0"/>
          <c:tx>
            <c:strRef>
              <c:f>label 0</c:f>
              <c:strCache>
                <c:ptCount val="1"/>
                <c:pt idx="0">
                  <c:v>Linha 48</c:v>
                </c:pt>
              </c:strCache>
            </c:strRef>
          </c:tx>
          <c:spPr>
            <a:solidFill>
              <a:srgbClr val="FFC000"/>
            </a:solidFill>
            <a:ln>
              <a:noFill/>
            </a:ln>
          </c:spPr>
          <c:invertIfNegative val="0"/>
          <c:dLbls>
            <c:spPr>
              <a:noFill/>
              <a:ln>
                <a:noFill/>
              </a:ln>
              <a:effectLst/>
            </c:spPr>
            <c:dLblPos val="outEnd"/>
            <c:showLegendKey val="0"/>
            <c:showVal val="1"/>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2"/>
                <c:pt idx="0">
                  <c:v>Agosto</c:v>
                </c:pt>
                <c:pt idx="1">
                  <c:v>Setembro</c:v>
                </c:pt>
                <c:pt idx="2">
                  <c:v>Outubro</c:v>
                </c:pt>
                <c:pt idx="3">
                  <c:v>Novembro</c:v>
                </c:pt>
                <c:pt idx="4">
                  <c:v>Dezembro</c:v>
                </c:pt>
                <c:pt idx="5">
                  <c:v>Janeiro</c:v>
                </c:pt>
                <c:pt idx="6">
                  <c:v>Fevereiro</c:v>
                </c:pt>
                <c:pt idx="7">
                  <c:v>Março</c:v>
                </c:pt>
                <c:pt idx="8">
                  <c:v>Abril</c:v>
                </c:pt>
                <c:pt idx="9">
                  <c:v>Maio</c:v>
                </c:pt>
                <c:pt idx="10">
                  <c:v>Junho</c:v>
                </c:pt>
                <c:pt idx="11">
                  <c:v>Julho</c:v>
                </c:pt>
              </c:strCache>
            </c:strRef>
          </c:cat>
          <c:val>
            <c:numRef>
              <c:f>0</c:f>
              <c:numCache>
                <c:formatCode>General</c:formatCode>
                <c:ptCount val="12"/>
                <c:pt idx="0">
                  <c:v>92</c:v>
                </c:pt>
                <c:pt idx="1">
                  <c:v>92</c:v>
                </c:pt>
                <c:pt idx="2">
                  <c:v>92</c:v>
                </c:pt>
                <c:pt idx="3">
                  <c:v>92</c:v>
                </c:pt>
                <c:pt idx="4">
                  <c:v>91</c:v>
                </c:pt>
                <c:pt idx="5">
                  <c:v>65</c:v>
                </c:pt>
                <c:pt idx="6">
                  <c:v>58</c:v>
                </c:pt>
                <c:pt idx="7">
                  <c:v>58</c:v>
                </c:pt>
                <c:pt idx="8">
                  <c:v>58</c:v>
                </c:pt>
                <c:pt idx="9">
                  <c:v>57</c:v>
                </c:pt>
                <c:pt idx="10">
                  <c:v>56</c:v>
                </c:pt>
                <c:pt idx="11">
                  <c:v>56</c:v>
                </c:pt>
              </c:numCache>
            </c:numRef>
          </c:val>
          <c:extLst>
            <c:ext xmlns:c16="http://schemas.microsoft.com/office/drawing/2014/chart" uri="{C3380CC4-5D6E-409C-BE32-E72D297353CC}">
              <c16:uniqueId val="{00000000-E551-40A6-94B8-729BD3835ADA}"/>
            </c:ext>
          </c:extLst>
        </c:ser>
        <c:dLbls>
          <c:showLegendKey val="0"/>
          <c:showVal val="0"/>
          <c:showCatName val="0"/>
          <c:showSerName val="0"/>
          <c:showPercent val="0"/>
          <c:showBubbleSize val="0"/>
        </c:dLbls>
        <c:gapWidth val="49"/>
        <c:axId val="44592941"/>
        <c:axId val="16267977"/>
      </c:barChart>
      <c:catAx>
        <c:axId val="44592941"/>
        <c:scaling>
          <c:orientation val="minMax"/>
        </c:scaling>
        <c:delete val="0"/>
        <c:axPos val="b"/>
        <c:numFmt formatCode="General" sourceLinked="0"/>
        <c:majorTickMark val="out"/>
        <c:minorTickMark val="none"/>
        <c:tickLblPos val="nextTo"/>
        <c:spPr>
          <a:ln w="9360">
            <a:solidFill>
              <a:srgbClr val="878787"/>
            </a:solidFill>
            <a:round/>
          </a:ln>
        </c:spPr>
        <c:txPr>
          <a:bodyPr rot="-2700000"/>
          <a:lstStyle/>
          <a:p>
            <a:pPr>
              <a:defRPr/>
            </a:pPr>
            <a:endParaRPr lang="pt-BR"/>
          </a:p>
        </c:txPr>
        <c:crossAx val="16267977"/>
        <c:crosses val="autoZero"/>
        <c:auto val="1"/>
        <c:lblAlgn val="ctr"/>
        <c:lblOffset val="100"/>
        <c:noMultiLvlLbl val="1"/>
      </c:catAx>
      <c:valAx>
        <c:axId val="16267977"/>
        <c:scaling>
          <c:orientation val="minMax"/>
        </c:scaling>
        <c:delete val="1"/>
        <c:axPos val="l"/>
        <c:numFmt formatCode="General" sourceLinked="0"/>
        <c:majorTickMark val="out"/>
        <c:minorTickMark val="none"/>
        <c:tickLblPos val="nextTo"/>
        <c:crossAx val="44592941"/>
        <c:crosses val="autoZero"/>
        <c:crossBetween val="between"/>
      </c:valAx>
      <c:spPr>
        <a:noFill/>
        <a:ln>
          <a:noFill/>
        </a:ln>
      </c:spPr>
    </c:plotArea>
    <c:plotVisOnly val="1"/>
    <c:dispBlanksAs val="gap"/>
    <c:showDLblsOverMax val="1"/>
  </c:chart>
  <c:spPr>
    <a:noFill/>
    <a:ln>
      <a:noFill/>
    </a:ln>
  </c:spPr>
  <c:txPr>
    <a:bodyPr/>
    <a:lstStyle/>
    <a:p>
      <a:pPr>
        <a:defRPr>
          <a:latin typeface="Century Gothic" panose="020B0502020202020204" pitchFamily="34" charset="0"/>
        </a:defRPr>
      </a:pPr>
      <a:endParaRPr lang="pt-BR"/>
    </a:p>
  </c:txPr>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FFC000"/>
            </a:solidFill>
            <a:effectLst>
              <a:glow>
                <a:schemeClr val="tx1"/>
              </a:glow>
              <a:outerShdw blurRad="50800" dist="50800" dir="5400000" algn="ctr" rotWithShape="0">
                <a:schemeClr val="tx1"/>
              </a:outerShdw>
            </a:effectLst>
          </c:spPr>
          <c:invertIfNegative val="0"/>
          <c:dLbls>
            <c:spPr>
              <a:noFill/>
              <a:ln>
                <a:noFill/>
              </a:ln>
              <a:effectLst/>
            </c:spPr>
            <c:txPr>
              <a:bodyPr/>
              <a:lstStyle/>
              <a:p>
                <a:pPr>
                  <a:defRPr sz="1000" b="0">
                    <a:solidFill>
                      <a:schemeClr val="tx1"/>
                    </a:solidFill>
                    <a:latin typeface="Century Gothic" panose="020B0502020202020204" pitchFamily="34" charset="0"/>
                    <a:ea typeface="Tahoma" panose="020B0604030504040204" pitchFamily="34" charset="0"/>
                    <a:cs typeface="Tahoma" panose="020B0604030504040204" pitchFamily="34" charset="0"/>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Quadro_Histórico_PIVIC!$D$35:$O$35</c:f>
              <c:strCache>
                <c:ptCount val="12"/>
                <c:pt idx="0">
                  <c:v>Agosto</c:v>
                </c:pt>
                <c:pt idx="1">
                  <c:v>Setembro</c:v>
                </c:pt>
                <c:pt idx="2">
                  <c:v>Outubro</c:v>
                </c:pt>
                <c:pt idx="3">
                  <c:v>Novembro</c:v>
                </c:pt>
                <c:pt idx="4">
                  <c:v>Dezembro</c:v>
                </c:pt>
                <c:pt idx="5">
                  <c:v>Janeiro</c:v>
                </c:pt>
                <c:pt idx="6">
                  <c:v>Fevereiro</c:v>
                </c:pt>
                <c:pt idx="7">
                  <c:v>Março</c:v>
                </c:pt>
                <c:pt idx="8">
                  <c:v>Abril</c:v>
                </c:pt>
                <c:pt idx="9">
                  <c:v>Maio</c:v>
                </c:pt>
                <c:pt idx="10">
                  <c:v>Junho</c:v>
                </c:pt>
                <c:pt idx="11">
                  <c:v>Julho</c:v>
                </c:pt>
              </c:strCache>
            </c:strRef>
          </c:cat>
          <c:val>
            <c:numRef>
              <c:f>Quadro_Histórico_PIVIC!$D$69:$O$69</c:f>
              <c:numCache>
                <c:formatCode>General</c:formatCode>
                <c:ptCount val="12"/>
                <c:pt idx="0">
                  <c:v>29</c:v>
                </c:pt>
                <c:pt idx="1">
                  <c:v>29</c:v>
                </c:pt>
                <c:pt idx="2">
                  <c:v>36</c:v>
                </c:pt>
                <c:pt idx="3">
                  <c:v>37</c:v>
                </c:pt>
                <c:pt idx="4">
                  <c:v>37</c:v>
                </c:pt>
                <c:pt idx="5">
                  <c:v>37</c:v>
                </c:pt>
                <c:pt idx="6">
                  <c:v>35</c:v>
                </c:pt>
                <c:pt idx="7">
                  <c:v>30</c:v>
                </c:pt>
                <c:pt idx="8">
                  <c:v>24</c:v>
                </c:pt>
                <c:pt idx="9">
                  <c:v>21</c:v>
                </c:pt>
                <c:pt idx="10">
                  <c:v>21</c:v>
                </c:pt>
                <c:pt idx="11">
                  <c:v>20</c:v>
                </c:pt>
              </c:numCache>
            </c:numRef>
          </c:val>
          <c:extLst>
            <c:ext xmlns:c16="http://schemas.microsoft.com/office/drawing/2014/chart" uri="{C3380CC4-5D6E-409C-BE32-E72D297353CC}">
              <c16:uniqueId val="{00000000-9AED-4A52-83AF-A92933929443}"/>
            </c:ext>
          </c:extLst>
        </c:ser>
        <c:dLbls>
          <c:showLegendKey val="0"/>
          <c:showVal val="0"/>
          <c:showCatName val="0"/>
          <c:showSerName val="0"/>
          <c:showPercent val="0"/>
          <c:showBubbleSize val="0"/>
        </c:dLbls>
        <c:gapWidth val="49"/>
        <c:axId val="115355008"/>
        <c:axId val="117646464"/>
      </c:barChart>
      <c:catAx>
        <c:axId val="115355008"/>
        <c:scaling>
          <c:orientation val="minMax"/>
        </c:scaling>
        <c:delete val="0"/>
        <c:axPos val="b"/>
        <c:numFmt formatCode="General" sourceLinked="0"/>
        <c:majorTickMark val="out"/>
        <c:minorTickMark val="none"/>
        <c:tickLblPos val="nextTo"/>
        <c:txPr>
          <a:bodyPr/>
          <a:lstStyle/>
          <a:p>
            <a:pPr>
              <a:defRPr sz="1000">
                <a:latin typeface="Century Gothic" panose="020B0502020202020204" pitchFamily="34" charset="0"/>
                <a:ea typeface="Tahoma" panose="020B0604030504040204" pitchFamily="34" charset="0"/>
                <a:cs typeface="Tahoma" panose="020B0604030504040204" pitchFamily="34" charset="0"/>
              </a:defRPr>
            </a:pPr>
            <a:endParaRPr lang="pt-BR"/>
          </a:p>
        </c:txPr>
        <c:crossAx val="117646464"/>
        <c:crosses val="autoZero"/>
        <c:auto val="1"/>
        <c:lblAlgn val="ctr"/>
        <c:lblOffset val="100"/>
        <c:noMultiLvlLbl val="0"/>
      </c:catAx>
      <c:valAx>
        <c:axId val="117646464"/>
        <c:scaling>
          <c:orientation val="minMax"/>
        </c:scaling>
        <c:delete val="1"/>
        <c:axPos val="l"/>
        <c:majorGridlines>
          <c:spPr>
            <a:ln>
              <a:noFill/>
            </a:ln>
          </c:spPr>
        </c:majorGridlines>
        <c:numFmt formatCode="General" sourceLinked="1"/>
        <c:majorTickMark val="out"/>
        <c:minorTickMark val="none"/>
        <c:tickLblPos val="nextTo"/>
        <c:crossAx val="115355008"/>
        <c:crosses val="autoZero"/>
        <c:crossBetween val="between"/>
      </c:valAx>
    </c:plotArea>
    <c:plotVisOnly val="1"/>
    <c:dispBlanksAs val="gap"/>
    <c:showDLblsOverMax val="0"/>
  </c:chart>
  <c:spPr>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pt-BR"/>
  <c:roundedCorners val="0"/>
  <c:style val="2"/>
  <c:chart>
    <c:autoTitleDeleted val="1"/>
    <c:plotArea>
      <c:layout/>
      <c:barChart>
        <c:barDir val="bar"/>
        <c:grouping val="clustered"/>
        <c:varyColors val="0"/>
        <c:ser>
          <c:idx val="0"/>
          <c:order val="0"/>
          <c:tx>
            <c:strRef>
              <c:f>label 0</c:f>
              <c:strCache>
                <c:ptCount val="1"/>
                <c:pt idx="0">
                  <c:v>Coluna O</c:v>
                </c:pt>
              </c:strCache>
            </c:strRef>
          </c:tx>
          <c:spPr>
            <a:solidFill>
              <a:srgbClr val="FFC000"/>
            </a:solidFill>
            <a:ln>
              <a:noFill/>
            </a:ln>
          </c:spPr>
          <c:invertIfNegative val="0"/>
          <c:dLbls>
            <c:spPr>
              <a:noFill/>
              <a:ln>
                <a:noFill/>
              </a:ln>
              <a:effectLst/>
            </c:spPr>
            <c:txPr>
              <a:bodyPr/>
              <a:lstStyle/>
              <a:p>
                <a:pPr>
                  <a:defRPr sz="800"/>
                </a:pPr>
                <a:endParaRPr lang="pt-BR"/>
              </a:p>
            </c:txPr>
            <c:dLblPos val="outEnd"/>
            <c:showLegendKey val="0"/>
            <c:showVal val="1"/>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2"/>
                <c:pt idx="0">
                  <c:v>FACALE</c:v>
                </c:pt>
                <c:pt idx="1">
                  <c:v>FACE</c:v>
                </c:pt>
                <c:pt idx="2">
                  <c:v>FACET</c:v>
                </c:pt>
                <c:pt idx="3">
                  <c:v>FADIR</c:v>
                </c:pt>
                <c:pt idx="4">
                  <c:v>FAED</c:v>
                </c:pt>
                <c:pt idx="5">
                  <c:v>FAEN*</c:v>
                </c:pt>
                <c:pt idx="6">
                  <c:v>FAIND*</c:v>
                </c:pt>
                <c:pt idx="7">
                  <c:v>FCA</c:v>
                </c:pt>
                <c:pt idx="8">
                  <c:v>FCBA</c:v>
                </c:pt>
                <c:pt idx="9">
                  <c:v>FCH</c:v>
                </c:pt>
                <c:pt idx="10">
                  <c:v>FCS</c:v>
                </c:pt>
                <c:pt idx="11">
                  <c:v>PROGRAD/EAD - UEMS - OUTRA IES</c:v>
                </c:pt>
              </c:strCache>
            </c:strRef>
          </c:cat>
          <c:val>
            <c:numRef>
              <c:f>0</c:f>
              <c:numCache>
                <c:formatCode>General</c:formatCode>
                <c:ptCount val="12"/>
                <c:pt idx="0">
                  <c:v>5</c:v>
                </c:pt>
                <c:pt idx="1">
                  <c:v>0</c:v>
                </c:pt>
                <c:pt idx="2">
                  <c:v>9</c:v>
                </c:pt>
                <c:pt idx="3">
                  <c:v>2</c:v>
                </c:pt>
                <c:pt idx="4">
                  <c:v>0</c:v>
                </c:pt>
                <c:pt idx="5">
                  <c:v>12</c:v>
                </c:pt>
                <c:pt idx="6">
                  <c:v>0</c:v>
                </c:pt>
                <c:pt idx="7">
                  <c:v>5</c:v>
                </c:pt>
                <c:pt idx="8">
                  <c:v>0</c:v>
                </c:pt>
                <c:pt idx="9">
                  <c:v>4</c:v>
                </c:pt>
                <c:pt idx="10">
                  <c:v>3</c:v>
                </c:pt>
                <c:pt idx="11">
                  <c:v>0</c:v>
                </c:pt>
              </c:numCache>
            </c:numRef>
          </c:val>
          <c:extLst>
            <c:ext xmlns:c16="http://schemas.microsoft.com/office/drawing/2014/chart" uri="{C3380CC4-5D6E-409C-BE32-E72D297353CC}">
              <c16:uniqueId val="{00000000-7610-4130-BFA8-406F0AAD3CE3}"/>
            </c:ext>
          </c:extLst>
        </c:ser>
        <c:dLbls>
          <c:showLegendKey val="0"/>
          <c:showVal val="0"/>
          <c:showCatName val="0"/>
          <c:showSerName val="0"/>
          <c:showPercent val="0"/>
          <c:showBubbleSize val="0"/>
        </c:dLbls>
        <c:gapWidth val="25"/>
        <c:axId val="81741058"/>
        <c:axId val="73613080"/>
      </c:barChart>
      <c:catAx>
        <c:axId val="81741058"/>
        <c:scaling>
          <c:orientation val="minMax"/>
        </c:scaling>
        <c:delete val="0"/>
        <c:axPos val="l"/>
        <c:numFmt formatCode="General" sourceLinked="0"/>
        <c:majorTickMark val="out"/>
        <c:minorTickMark val="none"/>
        <c:tickLblPos val="nextTo"/>
        <c:spPr>
          <a:ln w="9360">
            <a:solidFill>
              <a:srgbClr val="878787"/>
            </a:solidFill>
            <a:round/>
          </a:ln>
        </c:spPr>
        <c:txPr>
          <a:bodyPr/>
          <a:lstStyle/>
          <a:p>
            <a:pPr>
              <a:defRPr sz="800"/>
            </a:pPr>
            <a:endParaRPr lang="pt-BR"/>
          </a:p>
        </c:txPr>
        <c:crossAx val="73613080"/>
        <c:crosses val="autoZero"/>
        <c:auto val="1"/>
        <c:lblAlgn val="ctr"/>
        <c:lblOffset val="100"/>
        <c:noMultiLvlLbl val="1"/>
      </c:catAx>
      <c:valAx>
        <c:axId val="73613080"/>
        <c:scaling>
          <c:orientation val="minMax"/>
        </c:scaling>
        <c:delete val="1"/>
        <c:axPos val="b"/>
        <c:numFmt formatCode="General" sourceLinked="0"/>
        <c:majorTickMark val="out"/>
        <c:minorTickMark val="none"/>
        <c:tickLblPos val="nextTo"/>
        <c:crossAx val="81741058"/>
        <c:crosses val="autoZero"/>
        <c:crossBetween val="between"/>
      </c:valAx>
      <c:spPr>
        <a:noFill/>
        <a:ln>
          <a:noFill/>
        </a:ln>
      </c:spPr>
    </c:plotArea>
    <c:plotVisOnly val="1"/>
    <c:dispBlanksAs val="gap"/>
    <c:showDLblsOverMax val="1"/>
  </c:chart>
  <c:spPr>
    <a:noFill/>
    <a:ln>
      <a:noFill/>
    </a:ln>
  </c:spPr>
  <c:txPr>
    <a:bodyPr/>
    <a:lstStyle/>
    <a:p>
      <a:pPr>
        <a:defRPr>
          <a:latin typeface="Century Gothic" panose="020B0502020202020204" pitchFamily="34" charset="0"/>
        </a:defRPr>
      </a:pPr>
      <a:endParaRPr lang="pt-BR"/>
    </a:p>
  </c:txPr>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901297018318661E-2"/>
          <c:y val="2.9708953623621605E-2"/>
          <c:w val="0.96118557300488483"/>
          <c:h val="0.77228385956476253"/>
        </c:manualLayout>
      </c:layout>
      <c:barChart>
        <c:barDir val="col"/>
        <c:grouping val="clustered"/>
        <c:varyColors val="0"/>
        <c:ser>
          <c:idx val="0"/>
          <c:order val="0"/>
          <c:tx>
            <c:strRef>
              <c:f>'Quadro_Histórico_PIVIC-FC'!$C$48</c:f>
              <c:strCache>
                <c:ptCount val="1"/>
                <c:pt idx="0">
                  <c:v>Total de Bolsas</c:v>
                </c:pt>
              </c:strCache>
            </c:strRef>
          </c:tx>
          <c:spPr>
            <a:solidFill>
              <a:srgbClr val="FFC000"/>
            </a:solidFill>
            <a:effectLst>
              <a:glow>
                <a:schemeClr val="tx1"/>
              </a:glow>
              <a:outerShdw blurRad="50800" dist="50800" dir="5400000" algn="ctr" rotWithShape="0">
                <a:schemeClr val="tx1"/>
              </a:outerShdw>
            </a:effectLst>
          </c:spPr>
          <c:invertIfNegative val="0"/>
          <c:dLbls>
            <c:spPr>
              <a:noFill/>
              <a:ln>
                <a:noFill/>
              </a:ln>
              <a:effectLst/>
            </c:spPr>
            <c:txPr>
              <a:bodyPr/>
              <a:lstStyle/>
              <a:p>
                <a:pPr>
                  <a:defRPr sz="1000" b="0">
                    <a:solidFill>
                      <a:schemeClr val="tx1"/>
                    </a:solidFill>
                    <a:latin typeface="Century Gothic" panose="020B0502020202020204" pitchFamily="34" charset="0"/>
                    <a:ea typeface="Tahoma" panose="020B0604030504040204" pitchFamily="34" charset="0"/>
                    <a:cs typeface="Tahoma" panose="020B0604030504040204" pitchFamily="34" charset="0"/>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'Quadro_Histórico_PIVIC-FC'!$D$35:$O$35</c:f>
              <c:strCache>
                <c:ptCount val="12"/>
                <c:pt idx="0">
                  <c:v>Agosto</c:v>
                </c:pt>
                <c:pt idx="1">
                  <c:v>Setembro</c:v>
                </c:pt>
                <c:pt idx="2">
                  <c:v>Outubro</c:v>
                </c:pt>
                <c:pt idx="3">
                  <c:v>Novembro</c:v>
                </c:pt>
                <c:pt idx="4">
                  <c:v>Dezembro</c:v>
                </c:pt>
                <c:pt idx="5">
                  <c:v>Janeiro</c:v>
                </c:pt>
                <c:pt idx="6">
                  <c:v>Fevereiro</c:v>
                </c:pt>
                <c:pt idx="7">
                  <c:v>Março</c:v>
                </c:pt>
                <c:pt idx="8">
                  <c:v>Abril</c:v>
                </c:pt>
                <c:pt idx="9">
                  <c:v>Maio</c:v>
                </c:pt>
                <c:pt idx="10">
                  <c:v>Junho</c:v>
                </c:pt>
                <c:pt idx="11">
                  <c:v>Julho</c:v>
                </c:pt>
              </c:strCache>
            </c:strRef>
          </c:cat>
          <c:val>
            <c:numRef>
              <c:f>'Quadro_Histórico_PIVIC-FC'!$D$48:$O$48</c:f>
              <c:numCache>
                <c:formatCode>General</c:formatCode>
                <c:ptCount val="12"/>
                <c:pt idx="0">
                  <c:v>1</c:v>
                </c:pt>
                <c:pt idx="1">
                  <c:v>1</c:v>
                </c:pt>
                <c:pt idx="2">
                  <c:v>32</c:v>
                </c:pt>
                <c:pt idx="3">
                  <c:v>38</c:v>
                </c:pt>
                <c:pt idx="4">
                  <c:v>40</c:v>
                </c:pt>
                <c:pt idx="5">
                  <c:v>59</c:v>
                </c:pt>
                <c:pt idx="6">
                  <c:v>59</c:v>
                </c:pt>
                <c:pt idx="7">
                  <c:v>66</c:v>
                </c:pt>
                <c:pt idx="8">
                  <c:v>81</c:v>
                </c:pt>
                <c:pt idx="9">
                  <c:v>101</c:v>
                </c:pt>
                <c:pt idx="10">
                  <c:v>102</c:v>
                </c:pt>
                <c:pt idx="11">
                  <c:v>62</c:v>
                </c:pt>
              </c:numCache>
            </c:numRef>
          </c:val>
          <c:extLst>
            <c:ext xmlns:c16="http://schemas.microsoft.com/office/drawing/2014/chart" uri="{C3380CC4-5D6E-409C-BE32-E72D297353CC}">
              <c16:uniqueId val="{00000000-EF07-44E6-8897-68164F87E973}"/>
            </c:ext>
          </c:extLst>
        </c:ser>
        <c:dLbls>
          <c:showLegendKey val="0"/>
          <c:showVal val="0"/>
          <c:showCatName val="0"/>
          <c:showSerName val="0"/>
          <c:showPercent val="0"/>
          <c:showBubbleSize val="0"/>
        </c:dLbls>
        <c:gapWidth val="49"/>
        <c:axId val="115355008"/>
        <c:axId val="117646464"/>
      </c:barChart>
      <c:catAx>
        <c:axId val="115355008"/>
        <c:scaling>
          <c:orientation val="minMax"/>
        </c:scaling>
        <c:delete val="0"/>
        <c:axPos val="b"/>
        <c:numFmt formatCode="General" sourceLinked="0"/>
        <c:majorTickMark val="out"/>
        <c:minorTickMark val="none"/>
        <c:tickLblPos val="nextTo"/>
        <c:txPr>
          <a:bodyPr/>
          <a:lstStyle/>
          <a:p>
            <a:pPr>
              <a:defRPr sz="1000">
                <a:latin typeface="Century Gothic" panose="020B0502020202020204" pitchFamily="34" charset="0"/>
                <a:ea typeface="Tahoma" panose="020B0604030504040204" pitchFamily="34" charset="0"/>
                <a:cs typeface="Tahoma" panose="020B0604030504040204" pitchFamily="34" charset="0"/>
              </a:defRPr>
            </a:pPr>
            <a:endParaRPr lang="pt-BR"/>
          </a:p>
        </c:txPr>
        <c:crossAx val="117646464"/>
        <c:crosses val="autoZero"/>
        <c:auto val="1"/>
        <c:lblAlgn val="ctr"/>
        <c:lblOffset val="100"/>
        <c:noMultiLvlLbl val="0"/>
      </c:catAx>
      <c:valAx>
        <c:axId val="117646464"/>
        <c:scaling>
          <c:orientation val="minMax"/>
        </c:scaling>
        <c:delete val="1"/>
        <c:axPos val="l"/>
        <c:majorGridlines>
          <c:spPr>
            <a:ln>
              <a:noFill/>
            </a:ln>
          </c:spPr>
        </c:majorGridlines>
        <c:numFmt formatCode="General" sourceLinked="1"/>
        <c:majorTickMark val="out"/>
        <c:minorTickMark val="none"/>
        <c:tickLblPos val="nextTo"/>
        <c:crossAx val="115355008"/>
        <c:crosses val="autoZero"/>
        <c:crossBetween val="between"/>
      </c:valAx>
    </c:plotArea>
    <c:plotVisOnly val="1"/>
    <c:dispBlanksAs val="gap"/>
    <c:showDLblsOverMax val="0"/>
  </c:chart>
  <c:spPr>
    <a:ln>
      <a:no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pt-BR"/>
  <c:roundedCorners val="0"/>
  <c:style val="2"/>
  <c:chart>
    <c:autoTitleDeleted val="1"/>
    <c:plotArea>
      <c:layout/>
      <c:barChart>
        <c:barDir val="col"/>
        <c:grouping val="clustered"/>
        <c:varyColors val="0"/>
        <c:ser>
          <c:idx val="0"/>
          <c:order val="0"/>
          <c:tx>
            <c:strRef>
              <c:f>label 0</c:f>
              <c:strCache>
                <c:ptCount val="1"/>
                <c:pt idx="0">
                  <c:v>Total de Bolsas</c:v>
                </c:pt>
              </c:strCache>
            </c:strRef>
          </c:tx>
          <c:spPr>
            <a:solidFill>
              <a:srgbClr val="FFC000"/>
            </a:solidFill>
            <a:ln>
              <a:noFill/>
            </a:ln>
          </c:spPr>
          <c:invertIfNegative val="0"/>
          <c:dPt>
            <c:idx val="0"/>
            <c:invertIfNegative val="0"/>
            <c:bubble3D val="0"/>
            <c:extLst>
              <c:ext xmlns:c16="http://schemas.microsoft.com/office/drawing/2014/chart" uri="{C3380CC4-5D6E-409C-BE32-E72D297353CC}">
                <c16:uniqueId val="{00000001-C186-47B8-9F24-69A99A46F9FC}"/>
              </c:ext>
            </c:extLst>
          </c:dPt>
          <c:dPt>
            <c:idx val="1"/>
            <c:invertIfNegative val="0"/>
            <c:bubble3D val="0"/>
            <c:extLst>
              <c:ext xmlns:c16="http://schemas.microsoft.com/office/drawing/2014/chart" uri="{C3380CC4-5D6E-409C-BE32-E72D297353CC}">
                <c16:uniqueId val="{00000003-C186-47B8-9F24-69A99A46F9FC}"/>
              </c:ext>
            </c:extLst>
          </c:dPt>
          <c:dPt>
            <c:idx val="2"/>
            <c:invertIfNegative val="0"/>
            <c:bubble3D val="0"/>
            <c:extLst>
              <c:ext xmlns:c16="http://schemas.microsoft.com/office/drawing/2014/chart" uri="{C3380CC4-5D6E-409C-BE32-E72D297353CC}">
                <c16:uniqueId val="{00000005-C186-47B8-9F24-69A99A46F9FC}"/>
              </c:ext>
            </c:extLst>
          </c:dPt>
          <c:dLbls>
            <c:spPr>
              <a:noFill/>
              <a:ln>
                <a:noFill/>
              </a:ln>
              <a:effectLst/>
            </c:spPr>
            <c:dLblPos val="outEnd"/>
            <c:showLegendKey val="0"/>
            <c:showVal val="1"/>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2"/>
                <c:pt idx="0">
                  <c:v>2006/2007</c:v>
                </c:pt>
                <c:pt idx="1">
                  <c:v>2007/2008</c:v>
                </c:pt>
                <c:pt idx="2">
                  <c:v>2008/2009</c:v>
                </c:pt>
                <c:pt idx="3">
                  <c:v>2009/2010</c:v>
                </c:pt>
                <c:pt idx="4">
                  <c:v>2010/2011</c:v>
                </c:pt>
                <c:pt idx="5">
                  <c:v>2011/2012</c:v>
                </c:pt>
                <c:pt idx="6">
                  <c:v>2012/2013</c:v>
                </c:pt>
                <c:pt idx="7">
                  <c:v>2013/2014</c:v>
                </c:pt>
                <c:pt idx="8">
                  <c:v>2014/2015</c:v>
                </c:pt>
                <c:pt idx="9">
                  <c:v>2015/2016**</c:v>
                </c:pt>
                <c:pt idx="10">
                  <c:v>2016/2017</c:v>
                </c:pt>
                <c:pt idx="11">
                  <c:v>2017/2018**</c:v>
                </c:pt>
              </c:strCache>
            </c:strRef>
          </c:cat>
          <c:val>
            <c:numRef>
              <c:f>0</c:f>
              <c:numCache>
                <c:formatCode>General</c:formatCode>
                <c:ptCount val="12"/>
                <c:pt idx="0">
                  <c:v>50</c:v>
                </c:pt>
                <c:pt idx="1">
                  <c:v>50</c:v>
                </c:pt>
                <c:pt idx="2">
                  <c:v>60</c:v>
                </c:pt>
                <c:pt idx="3">
                  <c:v>74</c:v>
                </c:pt>
                <c:pt idx="4">
                  <c:v>87</c:v>
                </c:pt>
                <c:pt idx="5">
                  <c:v>92</c:v>
                </c:pt>
                <c:pt idx="6">
                  <c:v>91</c:v>
                </c:pt>
                <c:pt idx="7">
                  <c:v>90</c:v>
                </c:pt>
                <c:pt idx="8">
                  <c:v>100</c:v>
                </c:pt>
                <c:pt idx="9">
                  <c:v>100</c:v>
                </c:pt>
                <c:pt idx="10">
                  <c:v>85</c:v>
                </c:pt>
                <c:pt idx="11">
                  <c:v>104</c:v>
                </c:pt>
              </c:numCache>
            </c:numRef>
          </c:val>
          <c:extLst>
            <c:ext xmlns:c16="http://schemas.microsoft.com/office/drawing/2014/chart" uri="{C3380CC4-5D6E-409C-BE32-E72D297353CC}">
              <c16:uniqueId val="{00000006-C186-47B8-9F24-69A99A46F9FC}"/>
            </c:ext>
          </c:extLst>
        </c:ser>
        <c:dLbls>
          <c:showLegendKey val="0"/>
          <c:showVal val="0"/>
          <c:showCatName val="0"/>
          <c:showSerName val="0"/>
          <c:showPercent val="0"/>
          <c:showBubbleSize val="0"/>
        </c:dLbls>
        <c:gapWidth val="66"/>
        <c:axId val="38271199"/>
        <c:axId val="16921381"/>
      </c:barChart>
      <c:catAx>
        <c:axId val="38271199"/>
        <c:scaling>
          <c:orientation val="minMax"/>
        </c:scaling>
        <c:delete val="0"/>
        <c:axPos val="b"/>
        <c:numFmt formatCode="General" sourceLinked="0"/>
        <c:majorTickMark val="out"/>
        <c:minorTickMark val="none"/>
        <c:tickLblPos val="nextTo"/>
        <c:spPr>
          <a:ln w="9360">
            <a:solidFill>
              <a:srgbClr val="878787"/>
            </a:solidFill>
            <a:round/>
          </a:ln>
        </c:spPr>
        <c:txPr>
          <a:bodyPr/>
          <a:lstStyle/>
          <a:p>
            <a:pPr>
              <a:defRPr sz="800"/>
            </a:pPr>
            <a:endParaRPr lang="pt-BR"/>
          </a:p>
        </c:txPr>
        <c:crossAx val="16921381"/>
        <c:crosses val="autoZero"/>
        <c:auto val="1"/>
        <c:lblAlgn val="ctr"/>
        <c:lblOffset val="100"/>
        <c:noMultiLvlLbl val="1"/>
      </c:catAx>
      <c:valAx>
        <c:axId val="16921381"/>
        <c:scaling>
          <c:orientation val="minMax"/>
        </c:scaling>
        <c:delete val="1"/>
        <c:axPos val="l"/>
        <c:numFmt formatCode="General" sourceLinked="0"/>
        <c:majorTickMark val="out"/>
        <c:minorTickMark val="none"/>
        <c:tickLblPos val="nextTo"/>
        <c:crossAx val="38271199"/>
        <c:crosses val="autoZero"/>
        <c:crossBetween val="between"/>
      </c:valAx>
      <c:spPr>
        <a:noFill/>
        <a:ln>
          <a:noFill/>
        </a:ln>
      </c:spPr>
    </c:plotArea>
    <c:plotVisOnly val="1"/>
    <c:dispBlanksAs val="gap"/>
    <c:showDLblsOverMax val="1"/>
  </c:chart>
  <c:spPr>
    <a:noFill/>
    <a:ln>
      <a:noFill/>
    </a:ln>
  </c:spPr>
  <c:txPr>
    <a:bodyPr/>
    <a:lstStyle/>
    <a:p>
      <a:pPr>
        <a:defRPr>
          <a:latin typeface="Century Gothic" panose="020B0502020202020204" pitchFamily="34" charset="0"/>
        </a:defRPr>
      </a:pPr>
      <a:endParaRPr lang="pt-BR"/>
    </a:p>
  </c:txPr>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Quadro_Histórico_PIBIC_CNPq!$C$34</c:f>
              <c:strCache>
                <c:ptCount val="1"/>
                <c:pt idx="0">
                  <c:v>Quadro - Bolsas PIBIC-CNPq Concedidas - 2016/2017.</c:v>
                </c:pt>
              </c:strCache>
            </c:strRef>
          </c:tx>
          <c:spPr>
            <a:solidFill>
              <a:srgbClr val="FFC000"/>
            </a:solidFill>
            <a:effectLst>
              <a:glow>
                <a:schemeClr val="tx1"/>
              </a:glow>
              <a:outerShdw blurRad="50800" dist="50800" dir="5400000" algn="ctr" rotWithShape="0">
                <a:schemeClr val="tx1"/>
              </a:outerShdw>
              <a:softEdge rad="12700"/>
            </a:effectLst>
          </c:spPr>
          <c:invertIfNegative val="0"/>
          <c:dPt>
            <c:idx val="12"/>
            <c:invertIfNegative val="0"/>
            <c:bubble3D val="0"/>
            <c:spPr>
              <a:solidFill>
                <a:schemeClr val="accent6">
                  <a:lumMod val="50000"/>
                </a:schemeClr>
              </a:solidFill>
              <a:effectLst>
                <a:glow>
                  <a:schemeClr val="tx1"/>
                </a:glow>
                <a:outerShdw blurRad="50800" dist="50800" dir="5400000" algn="ctr" rotWithShape="0">
                  <a:schemeClr val="tx1"/>
                </a:outerShdw>
                <a:softEdge rad="12700"/>
              </a:effectLst>
            </c:spPr>
            <c:extLst>
              <c:ext xmlns:c16="http://schemas.microsoft.com/office/drawing/2014/chart" uri="{C3380CC4-5D6E-409C-BE32-E72D297353CC}">
                <c16:uniqueId val="{00000001-A9F3-4129-8376-05D612C38B31}"/>
              </c:ext>
            </c:extLst>
          </c:dPt>
          <c:dLbls>
            <c:dLbl>
              <c:idx val="12"/>
              <c:layout>
                <c:manualLayout>
                  <c:x val="1.0526315789473684E-2"/>
                  <c:y val="-9.594099100244744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9F3-4129-8376-05D612C38B31}"/>
                </c:ext>
              </c:extLst>
            </c:dLbl>
            <c:spPr>
              <a:noFill/>
              <a:ln>
                <a:noFill/>
              </a:ln>
              <a:effectLst/>
            </c:spPr>
            <c:txPr>
              <a:bodyPr/>
              <a:lstStyle/>
              <a:p>
                <a:pPr>
                  <a:defRPr sz="800"/>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Quadro_Histórico_PIBIC_CNPq!$C$14:$C$25</c:f>
              <c:strCache>
                <c:ptCount val="12"/>
                <c:pt idx="0">
                  <c:v>FACALE</c:v>
                </c:pt>
                <c:pt idx="1">
                  <c:v>FACE</c:v>
                </c:pt>
                <c:pt idx="2">
                  <c:v>FACET</c:v>
                </c:pt>
                <c:pt idx="3">
                  <c:v>FADIR</c:v>
                </c:pt>
                <c:pt idx="4">
                  <c:v>FAED</c:v>
                </c:pt>
                <c:pt idx="5">
                  <c:v>FAEN*</c:v>
                </c:pt>
                <c:pt idx="6">
                  <c:v>FAIND*</c:v>
                </c:pt>
                <c:pt idx="7">
                  <c:v>FCA</c:v>
                </c:pt>
                <c:pt idx="8">
                  <c:v>FCBA</c:v>
                </c:pt>
                <c:pt idx="9">
                  <c:v>FCH</c:v>
                </c:pt>
                <c:pt idx="10">
                  <c:v>FCS</c:v>
                </c:pt>
                <c:pt idx="11">
                  <c:v>PROGRAD/EAD - UEMS - OUTRA IES</c:v>
                </c:pt>
              </c:strCache>
            </c:strRef>
          </c:cat>
          <c:val>
            <c:numRef>
              <c:f>Quadro_Histórico_PIBIC_CNPq!$O$14:$O$25</c:f>
              <c:numCache>
                <c:formatCode>General</c:formatCode>
                <c:ptCount val="12"/>
                <c:pt idx="0">
                  <c:v>10</c:v>
                </c:pt>
                <c:pt idx="1">
                  <c:v>3</c:v>
                </c:pt>
                <c:pt idx="2">
                  <c:v>14</c:v>
                </c:pt>
                <c:pt idx="3">
                  <c:v>7</c:v>
                </c:pt>
                <c:pt idx="4">
                  <c:v>6</c:v>
                </c:pt>
                <c:pt idx="5">
                  <c:v>12</c:v>
                </c:pt>
                <c:pt idx="6">
                  <c:v>1</c:v>
                </c:pt>
                <c:pt idx="7">
                  <c:v>24</c:v>
                </c:pt>
                <c:pt idx="8">
                  <c:v>12</c:v>
                </c:pt>
                <c:pt idx="9">
                  <c:v>13</c:v>
                </c:pt>
                <c:pt idx="10">
                  <c:v>1</c:v>
                </c:pt>
                <c:pt idx="11">
                  <c:v>1</c:v>
                </c:pt>
              </c:numCache>
            </c:numRef>
          </c:val>
          <c:extLst>
            <c:ext xmlns:c16="http://schemas.microsoft.com/office/drawing/2014/chart" uri="{C3380CC4-5D6E-409C-BE32-E72D297353CC}">
              <c16:uniqueId val="{00000002-A9F3-4129-8376-05D612C38B31}"/>
            </c:ext>
          </c:extLst>
        </c:ser>
        <c:dLbls>
          <c:showLegendKey val="0"/>
          <c:showVal val="0"/>
          <c:showCatName val="0"/>
          <c:showSerName val="0"/>
          <c:showPercent val="0"/>
          <c:showBubbleSize val="0"/>
        </c:dLbls>
        <c:gapWidth val="25"/>
        <c:axId val="118411264"/>
        <c:axId val="118412800"/>
      </c:barChart>
      <c:catAx>
        <c:axId val="118411264"/>
        <c:scaling>
          <c:orientation val="minMax"/>
        </c:scaling>
        <c:delete val="0"/>
        <c:axPos val="l"/>
        <c:numFmt formatCode="General" sourceLinked="0"/>
        <c:majorTickMark val="out"/>
        <c:minorTickMark val="none"/>
        <c:tickLblPos val="nextTo"/>
        <c:txPr>
          <a:bodyPr/>
          <a:lstStyle/>
          <a:p>
            <a:pPr>
              <a:defRPr sz="800"/>
            </a:pPr>
            <a:endParaRPr lang="pt-BR"/>
          </a:p>
        </c:txPr>
        <c:crossAx val="118412800"/>
        <c:crosses val="autoZero"/>
        <c:auto val="1"/>
        <c:lblAlgn val="ctr"/>
        <c:lblOffset val="100"/>
        <c:noMultiLvlLbl val="0"/>
      </c:catAx>
      <c:valAx>
        <c:axId val="118412800"/>
        <c:scaling>
          <c:orientation val="minMax"/>
        </c:scaling>
        <c:delete val="1"/>
        <c:axPos val="b"/>
        <c:majorGridlines>
          <c:spPr>
            <a:ln>
              <a:noFill/>
            </a:ln>
          </c:spPr>
        </c:majorGridlines>
        <c:numFmt formatCode="General" sourceLinked="1"/>
        <c:majorTickMark val="out"/>
        <c:minorTickMark val="none"/>
        <c:tickLblPos val="nextTo"/>
        <c:crossAx val="118411264"/>
        <c:crosses val="autoZero"/>
        <c:crossBetween val="between"/>
      </c:valAx>
      <c:spPr>
        <a:noFill/>
      </c:spPr>
    </c:plotArea>
    <c:plotVisOnly val="1"/>
    <c:dispBlanksAs val="gap"/>
    <c:showDLblsOverMax val="0"/>
  </c:chart>
  <c:spPr>
    <a:ln>
      <a:noFill/>
    </a:ln>
  </c:spPr>
  <c:txPr>
    <a:bodyPr/>
    <a:lstStyle/>
    <a:p>
      <a:pPr>
        <a:defRPr>
          <a:latin typeface="Century Gothic" panose="020B0502020202020204" pitchFamily="34" charset="0"/>
        </a:defRPr>
      </a:pPr>
      <a:endParaRPr lang="pt-BR"/>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pt-BR"/>
  <c:roundedCorners val="0"/>
  <c:style val="2"/>
  <c:chart>
    <c:autoTitleDeleted val="1"/>
    <c:plotArea>
      <c:layout/>
      <c:barChart>
        <c:barDir val="col"/>
        <c:grouping val="clustered"/>
        <c:varyColors val="0"/>
        <c:ser>
          <c:idx val="0"/>
          <c:order val="0"/>
          <c:tx>
            <c:strRef>
              <c:f>label 0</c:f>
              <c:strCache>
                <c:ptCount val="1"/>
                <c:pt idx="0">
                  <c:v>Quadro - Bolsas PIBIC-CNPq Concedidas - 2016/2017.</c:v>
                </c:pt>
              </c:strCache>
            </c:strRef>
          </c:tx>
          <c:spPr>
            <a:solidFill>
              <a:srgbClr val="FFC000"/>
            </a:solidFill>
            <a:ln>
              <a:noFill/>
            </a:ln>
          </c:spPr>
          <c:invertIfNegative val="0"/>
          <c:dLbls>
            <c:spPr>
              <a:noFill/>
              <a:ln>
                <a:noFill/>
              </a:ln>
              <a:effectLst/>
            </c:spPr>
            <c:dLblPos val="outEnd"/>
            <c:showLegendKey val="0"/>
            <c:showVal val="1"/>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2"/>
                <c:pt idx="0">
                  <c:v>Agosto</c:v>
                </c:pt>
                <c:pt idx="1">
                  <c:v>Setembro</c:v>
                </c:pt>
                <c:pt idx="2">
                  <c:v>Outubro</c:v>
                </c:pt>
                <c:pt idx="3">
                  <c:v>Novembro</c:v>
                </c:pt>
                <c:pt idx="4">
                  <c:v>Dezembro</c:v>
                </c:pt>
                <c:pt idx="5">
                  <c:v>Janeiro</c:v>
                </c:pt>
                <c:pt idx="6">
                  <c:v>Fevereiro</c:v>
                </c:pt>
                <c:pt idx="7">
                  <c:v>Março</c:v>
                </c:pt>
                <c:pt idx="8">
                  <c:v>Abril</c:v>
                </c:pt>
                <c:pt idx="9">
                  <c:v>Maio</c:v>
                </c:pt>
                <c:pt idx="10">
                  <c:v>Junho</c:v>
                </c:pt>
                <c:pt idx="11">
                  <c:v>Julho</c:v>
                </c:pt>
              </c:strCache>
            </c:strRef>
          </c:cat>
          <c:val>
            <c:numRef>
              <c:f>0</c:f>
              <c:numCache>
                <c:formatCode>General</c:formatCode>
                <c:ptCount val="12"/>
                <c:pt idx="0">
                  <c:v>83</c:v>
                </c:pt>
                <c:pt idx="1">
                  <c:v>85</c:v>
                </c:pt>
                <c:pt idx="2">
                  <c:v>85</c:v>
                </c:pt>
                <c:pt idx="3">
                  <c:v>85</c:v>
                </c:pt>
                <c:pt idx="4">
                  <c:v>85</c:v>
                </c:pt>
                <c:pt idx="5">
                  <c:v>90</c:v>
                </c:pt>
                <c:pt idx="6">
                  <c:v>100</c:v>
                </c:pt>
                <c:pt idx="7">
                  <c:v>101</c:v>
                </c:pt>
                <c:pt idx="8">
                  <c:v>103</c:v>
                </c:pt>
                <c:pt idx="9">
                  <c:v>104</c:v>
                </c:pt>
                <c:pt idx="10">
                  <c:v>104</c:v>
                </c:pt>
                <c:pt idx="11">
                  <c:v>104</c:v>
                </c:pt>
              </c:numCache>
            </c:numRef>
          </c:val>
          <c:extLst>
            <c:ext xmlns:c16="http://schemas.microsoft.com/office/drawing/2014/chart" uri="{C3380CC4-5D6E-409C-BE32-E72D297353CC}">
              <c16:uniqueId val="{00000000-1892-44D1-AB21-402CA30925A6}"/>
            </c:ext>
          </c:extLst>
        </c:ser>
        <c:dLbls>
          <c:showLegendKey val="0"/>
          <c:showVal val="0"/>
          <c:showCatName val="0"/>
          <c:showSerName val="0"/>
          <c:showPercent val="0"/>
          <c:showBubbleSize val="0"/>
        </c:dLbls>
        <c:gapWidth val="49"/>
        <c:axId val="6041342"/>
        <c:axId val="19595653"/>
      </c:barChart>
      <c:catAx>
        <c:axId val="6041342"/>
        <c:scaling>
          <c:orientation val="minMax"/>
        </c:scaling>
        <c:delete val="0"/>
        <c:axPos val="b"/>
        <c:numFmt formatCode="General" sourceLinked="0"/>
        <c:majorTickMark val="out"/>
        <c:minorTickMark val="none"/>
        <c:tickLblPos val="nextTo"/>
        <c:spPr>
          <a:ln w="9360">
            <a:solidFill>
              <a:srgbClr val="878787"/>
            </a:solidFill>
            <a:round/>
          </a:ln>
        </c:spPr>
        <c:crossAx val="19595653"/>
        <c:crosses val="autoZero"/>
        <c:auto val="1"/>
        <c:lblAlgn val="ctr"/>
        <c:lblOffset val="100"/>
        <c:noMultiLvlLbl val="1"/>
      </c:catAx>
      <c:valAx>
        <c:axId val="19595653"/>
        <c:scaling>
          <c:orientation val="minMax"/>
        </c:scaling>
        <c:delete val="1"/>
        <c:axPos val="l"/>
        <c:numFmt formatCode="General" sourceLinked="0"/>
        <c:majorTickMark val="out"/>
        <c:minorTickMark val="none"/>
        <c:tickLblPos val="nextTo"/>
        <c:crossAx val="6041342"/>
        <c:crosses val="autoZero"/>
        <c:crossBetween val="between"/>
      </c:valAx>
      <c:spPr>
        <a:noFill/>
        <a:ln>
          <a:noFill/>
        </a:ln>
      </c:spPr>
    </c:plotArea>
    <c:plotVisOnly val="1"/>
    <c:dispBlanksAs val="gap"/>
    <c:showDLblsOverMax val="1"/>
  </c:chart>
  <c:spPr>
    <a:noFill/>
    <a:ln>
      <a:noFill/>
    </a:ln>
  </c:spPr>
  <c:txPr>
    <a:bodyPr/>
    <a:lstStyle/>
    <a:p>
      <a:pPr>
        <a:defRPr>
          <a:latin typeface="Century Gothic" panose="020B0502020202020204" pitchFamily="34" charset="0"/>
        </a:defRPr>
      </a:pPr>
      <a:endParaRPr lang="pt-BR"/>
    </a:p>
  </c:txPr>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Quadro_Histórico_PIBIC_CNPq!$C$55</c:f>
              <c:strCache>
                <c:ptCount val="1"/>
                <c:pt idx="0">
                  <c:v>Quadro - Situação do número de alunos ativos no PIBIC-CNPq - 2017/2018.</c:v>
                </c:pt>
              </c:strCache>
            </c:strRef>
          </c:tx>
          <c:spPr>
            <a:solidFill>
              <a:srgbClr val="FFC000"/>
            </a:solidFill>
          </c:spPr>
          <c:invertIfNegative val="0"/>
          <c:dLbls>
            <c:spPr>
              <a:noFill/>
              <a:ln>
                <a:noFill/>
              </a:ln>
              <a:effectLst/>
            </c:spPr>
            <c:txPr>
              <a:bodyPr/>
              <a:lstStyle/>
              <a:p>
                <a:pPr>
                  <a:defRPr sz="1000" b="0">
                    <a:solidFill>
                      <a:schemeClr val="tx1"/>
                    </a:solidFill>
                    <a:latin typeface="Century Gothic" panose="020B0502020202020204" pitchFamily="34" charset="0"/>
                    <a:ea typeface="Tahoma" panose="020B0604030504040204" pitchFamily="34" charset="0"/>
                    <a:cs typeface="Tahoma" panose="020B0604030504040204" pitchFamily="34" charset="0"/>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Quadro_Histórico_PIBIC_CNPq!$D$56:$O$56</c:f>
              <c:strCache>
                <c:ptCount val="12"/>
                <c:pt idx="0">
                  <c:v>Agosto</c:v>
                </c:pt>
                <c:pt idx="1">
                  <c:v>Setembro</c:v>
                </c:pt>
                <c:pt idx="2">
                  <c:v>Outubro</c:v>
                </c:pt>
                <c:pt idx="3">
                  <c:v>Novembro</c:v>
                </c:pt>
                <c:pt idx="4">
                  <c:v>Dezembro</c:v>
                </c:pt>
                <c:pt idx="5">
                  <c:v>Janeiro</c:v>
                </c:pt>
                <c:pt idx="6">
                  <c:v>Fevereiro</c:v>
                </c:pt>
                <c:pt idx="7">
                  <c:v>Março</c:v>
                </c:pt>
                <c:pt idx="8">
                  <c:v>Abril</c:v>
                </c:pt>
                <c:pt idx="9">
                  <c:v>Maio</c:v>
                </c:pt>
                <c:pt idx="10">
                  <c:v>Junho</c:v>
                </c:pt>
                <c:pt idx="11">
                  <c:v>Julho</c:v>
                </c:pt>
              </c:strCache>
            </c:strRef>
          </c:cat>
          <c:val>
            <c:numRef>
              <c:f>Quadro_Histórico_PIBIC_CNPq!$D$70:$O$70</c:f>
              <c:numCache>
                <c:formatCode>General</c:formatCode>
                <c:ptCount val="12"/>
                <c:pt idx="0">
                  <c:v>105</c:v>
                </c:pt>
                <c:pt idx="1">
                  <c:v>105</c:v>
                </c:pt>
                <c:pt idx="2">
                  <c:v>105</c:v>
                </c:pt>
                <c:pt idx="3">
                  <c:v>104</c:v>
                </c:pt>
                <c:pt idx="4">
                  <c:v>104</c:v>
                </c:pt>
                <c:pt idx="5">
                  <c:v>105</c:v>
                </c:pt>
                <c:pt idx="6">
                  <c:v>105</c:v>
                </c:pt>
                <c:pt idx="7">
                  <c:v>103</c:v>
                </c:pt>
                <c:pt idx="8">
                  <c:v>105</c:v>
                </c:pt>
                <c:pt idx="9">
                  <c:v>103</c:v>
                </c:pt>
                <c:pt idx="10">
                  <c:v>105</c:v>
                </c:pt>
                <c:pt idx="11">
                  <c:v>105</c:v>
                </c:pt>
              </c:numCache>
            </c:numRef>
          </c:val>
          <c:extLst>
            <c:ext xmlns:c16="http://schemas.microsoft.com/office/drawing/2014/chart" uri="{C3380CC4-5D6E-409C-BE32-E72D297353CC}">
              <c16:uniqueId val="{00000000-9829-4A73-8390-0750E2E04C14}"/>
            </c:ext>
          </c:extLst>
        </c:ser>
        <c:dLbls>
          <c:showLegendKey val="0"/>
          <c:showVal val="0"/>
          <c:showCatName val="0"/>
          <c:showSerName val="0"/>
          <c:showPercent val="0"/>
          <c:showBubbleSize val="0"/>
        </c:dLbls>
        <c:gapWidth val="49"/>
        <c:axId val="119417088"/>
        <c:axId val="119427072"/>
      </c:barChart>
      <c:catAx>
        <c:axId val="119417088"/>
        <c:scaling>
          <c:orientation val="minMax"/>
        </c:scaling>
        <c:delete val="0"/>
        <c:axPos val="b"/>
        <c:numFmt formatCode="General" sourceLinked="0"/>
        <c:majorTickMark val="out"/>
        <c:minorTickMark val="none"/>
        <c:tickLblPos val="nextTo"/>
        <c:txPr>
          <a:bodyPr/>
          <a:lstStyle/>
          <a:p>
            <a:pPr>
              <a:defRPr sz="1000">
                <a:latin typeface="Century Gothic" panose="020B0502020202020204" pitchFamily="34" charset="0"/>
                <a:ea typeface="Tahoma" panose="020B0604030504040204" pitchFamily="34" charset="0"/>
                <a:cs typeface="Tahoma" panose="020B0604030504040204" pitchFamily="34" charset="0"/>
              </a:defRPr>
            </a:pPr>
            <a:endParaRPr lang="pt-BR"/>
          </a:p>
        </c:txPr>
        <c:crossAx val="119427072"/>
        <c:crosses val="autoZero"/>
        <c:auto val="1"/>
        <c:lblAlgn val="ctr"/>
        <c:lblOffset val="100"/>
        <c:noMultiLvlLbl val="0"/>
      </c:catAx>
      <c:valAx>
        <c:axId val="119427072"/>
        <c:scaling>
          <c:orientation val="minMax"/>
        </c:scaling>
        <c:delete val="1"/>
        <c:axPos val="l"/>
        <c:majorGridlines>
          <c:spPr>
            <a:ln>
              <a:noFill/>
            </a:ln>
            <a:effectLst>
              <a:outerShdw blurRad="50800" dist="50800" dir="5400000" algn="ctr" rotWithShape="0">
                <a:schemeClr val="tx1">
                  <a:lumMod val="65000"/>
                  <a:lumOff val="35000"/>
                </a:schemeClr>
              </a:outerShdw>
            </a:effectLst>
          </c:spPr>
        </c:majorGridlines>
        <c:numFmt formatCode="General" sourceLinked="1"/>
        <c:majorTickMark val="out"/>
        <c:minorTickMark val="none"/>
        <c:tickLblPos val="nextTo"/>
        <c:crossAx val="119417088"/>
        <c:crosses val="autoZero"/>
        <c:crossBetween val="between"/>
      </c:valAx>
    </c:plotArea>
    <c:plotVisOnly val="1"/>
    <c:dispBlanksAs val="gap"/>
    <c:showDLblsOverMax val="0"/>
  </c:chart>
  <c:spPr>
    <a:ln>
      <a:noFill/>
    </a:ln>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pt-BR"/>
  <c:roundedCorners val="0"/>
  <c:style val="2"/>
  <c:chart>
    <c:autoTitleDeleted val="1"/>
    <c:plotArea>
      <c:layout/>
      <c:barChart>
        <c:barDir val="col"/>
        <c:grouping val="clustered"/>
        <c:varyColors val="0"/>
        <c:ser>
          <c:idx val="0"/>
          <c:order val="0"/>
          <c:tx>
            <c:strRef>
              <c:f>label 0</c:f>
              <c:strCache>
                <c:ptCount val="1"/>
                <c:pt idx="0">
                  <c:v>Total de Bolsas</c:v>
                </c:pt>
              </c:strCache>
            </c:strRef>
          </c:tx>
          <c:spPr>
            <a:solidFill>
              <a:srgbClr val="FFC000"/>
            </a:solidFill>
            <a:ln>
              <a:noFill/>
            </a:ln>
          </c:spPr>
          <c:invertIfNegative val="0"/>
          <c:dPt>
            <c:idx val="0"/>
            <c:invertIfNegative val="0"/>
            <c:bubble3D val="0"/>
            <c:extLst>
              <c:ext xmlns:c16="http://schemas.microsoft.com/office/drawing/2014/chart" uri="{C3380CC4-5D6E-409C-BE32-E72D297353CC}">
                <c16:uniqueId val="{00000001-2849-4727-B1B2-5EE10224FB4E}"/>
              </c:ext>
            </c:extLst>
          </c:dPt>
          <c:dPt>
            <c:idx val="1"/>
            <c:invertIfNegative val="0"/>
            <c:bubble3D val="0"/>
            <c:extLst>
              <c:ext xmlns:c16="http://schemas.microsoft.com/office/drawing/2014/chart" uri="{C3380CC4-5D6E-409C-BE32-E72D297353CC}">
                <c16:uniqueId val="{00000003-2849-4727-B1B2-5EE10224FB4E}"/>
              </c:ext>
            </c:extLst>
          </c:dPt>
          <c:dPt>
            <c:idx val="2"/>
            <c:invertIfNegative val="0"/>
            <c:bubble3D val="0"/>
            <c:extLst>
              <c:ext xmlns:c16="http://schemas.microsoft.com/office/drawing/2014/chart" uri="{C3380CC4-5D6E-409C-BE32-E72D297353CC}">
                <c16:uniqueId val="{00000005-2849-4727-B1B2-5EE10224FB4E}"/>
              </c:ext>
            </c:extLst>
          </c:dPt>
          <c:dLbls>
            <c:spPr>
              <a:noFill/>
              <a:ln>
                <a:noFill/>
              </a:ln>
              <a:effectLst/>
            </c:spPr>
            <c:dLblPos val="outEnd"/>
            <c:showLegendKey val="0"/>
            <c:showVal val="1"/>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2"/>
                <c:pt idx="0">
                  <c:v>2006/2007</c:v>
                </c:pt>
                <c:pt idx="1">
                  <c:v>2007/2008</c:v>
                </c:pt>
                <c:pt idx="2">
                  <c:v>2008/2009</c:v>
                </c:pt>
                <c:pt idx="3">
                  <c:v>2009/2010</c:v>
                </c:pt>
                <c:pt idx="4">
                  <c:v>2010/2011</c:v>
                </c:pt>
                <c:pt idx="5">
                  <c:v>2011/2012</c:v>
                </c:pt>
                <c:pt idx="6">
                  <c:v>2012/2013</c:v>
                </c:pt>
                <c:pt idx="7">
                  <c:v>2013/2014</c:v>
                </c:pt>
                <c:pt idx="8">
                  <c:v>2014/2015</c:v>
                </c:pt>
                <c:pt idx="9">
                  <c:v>2015/2016</c:v>
                </c:pt>
                <c:pt idx="10">
                  <c:v>2016/2017</c:v>
                </c:pt>
                <c:pt idx="11">
                  <c:v>2017/2018**</c:v>
                </c:pt>
              </c:strCache>
            </c:strRef>
          </c:cat>
          <c:val>
            <c:numRef>
              <c:f>0</c:f>
              <c:numCache>
                <c:formatCode>General</c:formatCode>
                <c:ptCount val="12"/>
                <c:pt idx="0">
                  <c:v>18</c:v>
                </c:pt>
                <c:pt idx="1">
                  <c:v>78</c:v>
                </c:pt>
                <c:pt idx="2">
                  <c:v>90</c:v>
                </c:pt>
                <c:pt idx="3">
                  <c:v>89</c:v>
                </c:pt>
                <c:pt idx="4">
                  <c:v>100</c:v>
                </c:pt>
                <c:pt idx="5">
                  <c:v>100</c:v>
                </c:pt>
                <c:pt idx="6">
                  <c:v>100</c:v>
                </c:pt>
                <c:pt idx="7">
                  <c:v>97</c:v>
                </c:pt>
                <c:pt idx="8">
                  <c:v>131</c:v>
                </c:pt>
                <c:pt idx="9">
                  <c:v>131</c:v>
                </c:pt>
                <c:pt idx="10">
                  <c:v>136</c:v>
                </c:pt>
                <c:pt idx="11">
                  <c:v>142</c:v>
                </c:pt>
              </c:numCache>
            </c:numRef>
          </c:val>
          <c:extLst>
            <c:ext xmlns:c16="http://schemas.microsoft.com/office/drawing/2014/chart" uri="{C3380CC4-5D6E-409C-BE32-E72D297353CC}">
              <c16:uniqueId val="{00000006-2849-4727-B1B2-5EE10224FB4E}"/>
            </c:ext>
          </c:extLst>
        </c:ser>
        <c:dLbls>
          <c:showLegendKey val="0"/>
          <c:showVal val="0"/>
          <c:showCatName val="0"/>
          <c:showSerName val="0"/>
          <c:showPercent val="0"/>
          <c:showBubbleSize val="0"/>
        </c:dLbls>
        <c:gapWidth val="49"/>
        <c:axId val="87700489"/>
        <c:axId val="23487774"/>
      </c:barChart>
      <c:catAx>
        <c:axId val="87700489"/>
        <c:scaling>
          <c:orientation val="minMax"/>
        </c:scaling>
        <c:delete val="0"/>
        <c:axPos val="b"/>
        <c:numFmt formatCode="General" sourceLinked="0"/>
        <c:majorTickMark val="out"/>
        <c:minorTickMark val="none"/>
        <c:tickLblPos val="nextTo"/>
        <c:spPr>
          <a:ln w="9360">
            <a:solidFill>
              <a:srgbClr val="878787"/>
            </a:solidFill>
            <a:round/>
          </a:ln>
        </c:spPr>
        <c:txPr>
          <a:bodyPr/>
          <a:lstStyle/>
          <a:p>
            <a:pPr>
              <a:defRPr sz="800"/>
            </a:pPr>
            <a:endParaRPr lang="pt-BR"/>
          </a:p>
        </c:txPr>
        <c:crossAx val="23487774"/>
        <c:crosses val="autoZero"/>
        <c:auto val="1"/>
        <c:lblAlgn val="ctr"/>
        <c:lblOffset val="100"/>
        <c:noMultiLvlLbl val="1"/>
      </c:catAx>
      <c:valAx>
        <c:axId val="23487774"/>
        <c:scaling>
          <c:orientation val="minMax"/>
        </c:scaling>
        <c:delete val="1"/>
        <c:axPos val="l"/>
        <c:numFmt formatCode="General" sourceLinked="0"/>
        <c:majorTickMark val="out"/>
        <c:minorTickMark val="none"/>
        <c:tickLblPos val="nextTo"/>
        <c:crossAx val="87700489"/>
        <c:crosses val="autoZero"/>
        <c:crossBetween val="between"/>
      </c:valAx>
      <c:spPr>
        <a:noFill/>
        <a:ln>
          <a:noFill/>
        </a:ln>
      </c:spPr>
    </c:plotArea>
    <c:plotVisOnly val="1"/>
    <c:dispBlanksAs val="gap"/>
    <c:showDLblsOverMax val="1"/>
  </c:chart>
  <c:spPr>
    <a:noFill/>
    <a:ln>
      <a:noFill/>
    </a:ln>
  </c:spPr>
  <c:txPr>
    <a:bodyPr/>
    <a:lstStyle/>
    <a:p>
      <a:pPr>
        <a:defRPr>
          <a:latin typeface="Century Gothic" panose="020B0502020202020204" pitchFamily="34" charset="0"/>
        </a:defRPr>
      </a:pPr>
      <a:endParaRPr lang="pt-BR"/>
    </a:p>
  </c:txPr>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FFC000"/>
            </a:solidFill>
            <a:effectLst>
              <a:outerShdw blurRad="50800" dist="50800" dir="5400000" algn="ctr" rotWithShape="0">
                <a:schemeClr val="tx1">
                  <a:lumMod val="65000"/>
                  <a:lumOff val="35000"/>
                </a:schemeClr>
              </a:outerShdw>
            </a:effectLst>
          </c:spPr>
          <c:invertIfNegative val="0"/>
          <c:dPt>
            <c:idx val="12"/>
            <c:invertIfNegative val="0"/>
            <c:bubble3D val="0"/>
            <c:spPr>
              <a:solidFill>
                <a:schemeClr val="accent6">
                  <a:lumMod val="50000"/>
                </a:schemeClr>
              </a:solidFill>
              <a:effectLst>
                <a:outerShdw blurRad="50800" dist="50800" dir="5400000" algn="ctr" rotWithShape="0">
                  <a:schemeClr val="tx1">
                    <a:lumMod val="65000"/>
                    <a:lumOff val="35000"/>
                  </a:schemeClr>
                </a:outerShdw>
              </a:effectLst>
            </c:spPr>
            <c:extLst>
              <c:ext xmlns:c16="http://schemas.microsoft.com/office/drawing/2014/chart" uri="{C3380CC4-5D6E-409C-BE32-E72D297353CC}">
                <c16:uniqueId val="{00000001-97B8-4A50-BA57-B9BFCF2EB3A0}"/>
              </c:ext>
            </c:extLst>
          </c:dPt>
          <c:dLbls>
            <c:dLbl>
              <c:idx val="12"/>
              <c:layout>
                <c:manualLayout>
                  <c:x val="1.0526315789473684E-2"/>
                  <c:y val="-3.198033033414912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7B8-4A50-BA57-B9BFCF2EB3A0}"/>
                </c:ext>
              </c:extLst>
            </c:dLbl>
            <c:spPr>
              <a:noFill/>
              <a:ln>
                <a:noFill/>
              </a:ln>
              <a:effectLst/>
            </c:spPr>
            <c:txPr>
              <a:bodyPr wrap="square" lIns="38100" tIns="19050" rIns="38100" bIns="19050" anchor="ctr">
                <a:spAutoFit/>
              </a:bodyPr>
              <a:lstStyle/>
              <a:p>
                <a:pPr>
                  <a:defRPr sz="800" b="0">
                    <a:solidFill>
                      <a:schemeClr val="tx1"/>
                    </a:solidFill>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Quadro_Histórico_PIBIC_UFGD!$C$14:$C$25</c:f>
              <c:strCache>
                <c:ptCount val="12"/>
                <c:pt idx="0">
                  <c:v>FACALE</c:v>
                </c:pt>
                <c:pt idx="1">
                  <c:v>FACE</c:v>
                </c:pt>
                <c:pt idx="2">
                  <c:v>FACET</c:v>
                </c:pt>
                <c:pt idx="3">
                  <c:v>FADIR</c:v>
                </c:pt>
                <c:pt idx="4">
                  <c:v>FAED</c:v>
                </c:pt>
                <c:pt idx="5">
                  <c:v>FAEN*</c:v>
                </c:pt>
                <c:pt idx="6">
                  <c:v>FAIND*</c:v>
                </c:pt>
                <c:pt idx="7">
                  <c:v>FCA</c:v>
                </c:pt>
                <c:pt idx="8">
                  <c:v>FCBA</c:v>
                </c:pt>
                <c:pt idx="9">
                  <c:v>FCH</c:v>
                </c:pt>
                <c:pt idx="10">
                  <c:v>FCS</c:v>
                </c:pt>
                <c:pt idx="11">
                  <c:v>PROGRAD/EAD - UEMS - OUTRA IES</c:v>
                </c:pt>
              </c:strCache>
            </c:strRef>
          </c:cat>
          <c:val>
            <c:numRef>
              <c:f>Quadro_Histórico_PIBIC_UFGD!$O$14:$O$25</c:f>
              <c:numCache>
                <c:formatCode>General</c:formatCode>
                <c:ptCount val="12"/>
                <c:pt idx="0">
                  <c:v>8</c:v>
                </c:pt>
                <c:pt idx="1">
                  <c:v>3</c:v>
                </c:pt>
                <c:pt idx="2">
                  <c:v>17</c:v>
                </c:pt>
                <c:pt idx="3">
                  <c:v>9</c:v>
                </c:pt>
                <c:pt idx="4">
                  <c:v>12</c:v>
                </c:pt>
                <c:pt idx="5">
                  <c:v>18</c:v>
                </c:pt>
                <c:pt idx="6">
                  <c:v>0</c:v>
                </c:pt>
                <c:pt idx="7">
                  <c:v>34</c:v>
                </c:pt>
                <c:pt idx="8">
                  <c:v>14</c:v>
                </c:pt>
                <c:pt idx="9">
                  <c:v>23</c:v>
                </c:pt>
                <c:pt idx="10">
                  <c:v>4</c:v>
                </c:pt>
                <c:pt idx="11">
                  <c:v>0</c:v>
                </c:pt>
              </c:numCache>
            </c:numRef>
          </c:val>
          <c:extLst>
            <c:ext xmlns:c16="http://schemas.microsoft.com/office/drawing/2014/chart" uri="{C3380CC4-5D6E-409C-BE32-E72D297353CC}">
              <c16:uniqueId val="{00000002-97B8-4A50-BA57-B9BFCF2EB3A0}"/>
            </c:ext>
          </c:extLst>
        </c:ser>
        <c:dLbls>
          <c:showLegendKey val="0"/>
          <c:showVal val="0"/>
          <c:showCatName val="0"/>
          <c:showSerName val="0"/>
          <c:showPercent val="0"/>
          <c:showBubbleSize val="0"/>
        </c:dLbls>
        <c:gapWidth val="25"/>
        <c:axId val="119801344"/>
        <c:axId val="119802880"/>
      </c:barChart>
      <c:catAx>
        <c:axId val="119801344"/>
        <c:scaling>
          <c:orientation val="minMax"/>
        </c:scaling>
        <c:delete val="0"/>
        <c:axPos val="l"/>
        <c:numFmt formatCode="General" sourceLinked="0"/>
        <c:majorTickMark val="out"/>
        <c:minorTickMark val="none"/>
        <c:tickLblPos val="nextTo"/>
        <c:txPr>
          <a:bodyPr/>
          <a:lstStyle/>
          <a:p>
            <a:pPr>
              <a:defRPr sz="800"/>
            </a:pPr>
            <a:endParaRPr lang="pt-BR"/>
          </a:p>
        </c:txPr>
        <c:crossAx val="119802880"/>
        <c:crosses val="autoZero"/>
        <c:auto val="1"/>
        <c:lblAlgn val="ctr"/>
        <c:lblOffset val="100"/>
        <c:noMultiLvlLbl val="0"/>
      </c:catAx>
      <c:valAx>
        <c:axId val="119802880"/>
        <c:scaling>
          <c:orientation val="minMax"/>
        </c:scaling>
        <c:delete val="1"/>
        <c:axPos val="b"/>
        <c:majorGridlines>
          <c:spPr>
            <a:ln>
              <a:noFill/>
            </a:ln>
          </c:spPr>
        </c:majorGridlines>
        <c:numFmt formatCode="General" sourceLinked="1"/>
        <c:majorTickMark val="out"/>
        <c:minorTickMark val="none"/>
        <c:tickLblPos val="nextTo"/>
        <c:crossAx val="119801344"/>
        <c:crosses val="autoZero"/>
        <c:crossBetween val="between"/>
      </c:valAx>
      <c:spPr>
        <a:noFill/>
      </c:spPr>
    </c:plotArea>
    <c:plotVisOnly val="1"/>
    <c:dispBlanksAs val="gap"/>
    <c:showDLblsOverMax val="0"/>
  </c:chart>
  <c:spPr>
    <a:ln>
      <a:noFill/>
    </a:ln>
  </c:spPr>
  <c:txPr>
    <a:bodyPr/>
    <a:lstStyle/>
    <a:p>
      <a:pPr>
        <a:defRPr>
          <a:latin typeface="Century Gothic" panose="020B0502020202020204" pitchFamily="34" charset="0"/>
        </a:defRPr>
      </a:pPr>
      <a:endParaRPr lang="pt-B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label 0</c:f>
              <c:strCache>
                <c:ptCount val="1"/>
                <c:pt idx="0">
                  <c:v>Número máximo de bolsas disponibilizadas</c:v>
                </c:pt>
              </c:strCache>
            </c:strRef>
          </c:tx>
          <c:spPr>
            <a:solidFill>
              <a:srgbClr val="FFC000"/>
            </a:solidFill>
            <a:ln>
              <a:noFill/>
            </a:ln>
          </c:spPr>
          <c:invertIfNegative val="0"/>
          <c:dPt>
            <c:idx val="0"/>
            <c:invertIfNegative val="0"/>
            <c:bubble3D val="0"/>
            <c:extLst>
              <c:ext xmlns:c16="http://schemas.microsoft.com/office/drawing/2014/chart" uri="{C3380CC4-5D6E-409C-BE32-E72D297353CC}">
                <c16:uniqueId val="{00000000-65B7-473B-80BD-0A292DA29227}"/>
              </c:ext>
            </c:extLst>
          </c:dPt>
          <c:dPt>
            <c:idx val="1"/>
            <c:invertIfNegative val="0"/>
            <c:bubble3D val="0"/>
            <c:extLst>
              <c:ext xmlns:c16="http://schemas.microsoft.com/office/drawing/2014/chart" uri="{C3380CC4-5D6E-409C-BE32-E72D297353CC}">
                <c16:uniqueId val="{00000001-65B7-473B-80BD-0A292DA29227}"/>
              </c:ext>
            </c:extLst>
          </c:dPt>
          <c:dPt>
            <c:idx val="2"/>
            <c:invertIfNegative val="0"/>
            <c:bubble3D val="0"/>
            <c:extLst>
              <c:ext xmlns:c16="http://schemas.microsoft.com/office/drawing/2014/chart" uri="{C3380CC4-5D6E-409C-BE32-E72D297353CC}">
                <c16:uniqueId val="{00000002-65B7-473B-80BD-0A292DA29227}"/>
              </c:ext>
            </c:extLst>
          </c:dPt>
          <c:dPt>
            <c:idx val="7"/>
            <c:invertIfNegative val="0"/>
            <c:bubble3D val="0"/>
            <c:spPr>
              <a:solidFill>
                <a:srgbClr val="984807"/>
              </a:solidFill>
              <a:ln>
                <a:noFill/>
              </a:ln>
            </c:spPr>
            <c:extLst>
              <c:ext xmlns:c16="http://schemas.microsoft.com/office/drawing/2014/chart" uri="{C3380CC4-5D6E-409C-BE32-E72D297353CC}">
                <c16:uniqueId val="{00000004-65B7-473B-80BD-0A292DA29227}"/>
              </c:ext>
            </c:extLst>
          </c:dPt>
          <c:dPt>
            <c:idx val="9"/>
            <c:invertIfNegative val="0"/>
            <c:bubble3D val="0"/>
            <c:extLst>
              <c:ext xmlns:c16="http://schemas.microsoft.com/office/drawing/2014/chart" uri="{C3380CC4-5D6E-409C-BE32-E72D297353CC}">
                <c16:uniqueId val="{00000005-65B7-473B-80BD-0A292DA29227}"/>
              </c:ext>
            </c:extLst>
          </c:dPt>
          <c:dLbls>
            <c:spPr>
              <a:noFill/>
              <a:ln>
                <a:noFill/>
              </a:ln>
              <a:effectLst/>
            </c:spPr>
            <c:dLblPos val="outEnd"/>
            <c:showLegendKey val="0"/>
            <c:showVal val="1"/>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0"/>
                <c:pt idx="0">
                  <c:v>PIVIC*</c:v>
                </c:pt>
                <c:pt idx="1">
                  <c:v>PIVIC-FC*</c:v>
                </c:pt>
                <c:pt idx="2">
                  <c:v>PIBIC-CNPq</c:v>
                </c:pt>
                <c:pt idx="3">
                  <c:v>PIBIC-UFGD</c:v>
                </c:pt>
                <c:pt idx="4">
                  <c:v>PIBIC-AF</c:v>
                </c:pt>
                <c:pt idx="5">
                  <c:v>PIBITI</c:v>
                </c:pt>
                <c:pt idx="6">
                  <c:v>PIBIC-EM</c:v>
                </c:pt>
                <c:pt idx="7">
                  <c:v>PIBIC-PNAES*</c:v>
                </c:pt>
                <c:pt idx="8">
                  <c:v>Jovens Talentos-CAPES**</c:v>
                </c:pt>
                <c:pt idx="9">
                  <c:v>Total</c:v>
                </c:pt>
              </c:strCache>
            </c:strRef>
          </c:cat>
          <c:val>
            <c:numRef>
              <c:f>0</c:f>
              <c:numCache>
                <c:formatCode>General</c:formatCode>
                <c:ptCount val="10"/>
                <c:pt idx="2">
                  <c:v>105</c:v>
                </c:pt>
                <c:pt idx="3">
                  <c:v>146</c:v>
                </c:pt>
                <c:pt idx="4">
                  <c:v>10</c:v>
                </c:pt>
                <c:pt idx="5">
                  <c:v>12</c:v>
                </c:pt>
                <c:pt idx="6">
                  <c:v>61</c:v>
                </c:pt>
                <c:pt idx="9">
                  <c:v>334</c:v>
                </c:pt>
              </c:numCache>
            </c:numRef>
          </c:val>
          <c:extLst>
            <c:ext xmlns:c16="http://schemas.microsoft.com/office/drawing/2014/chart" uri="{C3380CC4-5D6E-409C-BE32-E72D297353CC}">
              <c16:uniqueId val="{00000006-65B7-473B-80BD-0A292DA29227}"/>
            </c:ext>
          </c:extLst>
        </c:ser>
        <c:dLbls>
          <c:showLegendKey val="0"/>
          <c:showVal val="0"/>
          <c:showCatName val="0"/>
          <c:showSerName val="0"/>
          <c:showPercent val="0"/>
          <c:showBubbleSize val="0"/>
        </c:dLbls>
        <c:gapWidth val="20"/>
        <c:axId val="32145780"/>
        <c:axId val="78129236"/>
      </c:barChart>
      <c:catAx>
        <c:axId val="32145780"/>
        <c:scaling>
          <c:orientation val="minMax"/>
        </c:scaling>
        <c:delete val="0"/>
        <c:axPos val="l"/>
        <c:numFmt formatCode="General" sourceLinked="0"/>
        <c:majorTickMark val="out"/>
        <c:minorTickMark val="none"/>
        <c:tickLblPos val="nextTo"/>
        <c:spPr>
          <a:ln w="9360">
            <a:solidFill>
              <a:srgbClr val="878787"/>
            </a:solidFill>
            <a:round/>
          </a:ln>
        </c:spPr>
        <c:crossAx val="78129236"/>
        <c:crosses val="autoZero"/>
        <c:auto val="1"/>
        <c:lblAlgn val="ctr"/>
        <c:lblOffset val="100"/>
        <c:noMultiLvlLbl val="1"/>
      </c:catAx>
      <c:valAx>
        <c:axId val="78129236"/>
        <c:scaling>
          <c:orientation val="minMax"/>
        </c:scaling>
        <c:delete val="1"/>
        <c:axPos val="b"/>
        <c:numFmt formatCode="General" sourceLinked="0"/>
        <c:majorTickMark val="out"/>
        <c:minorTickMark val="none"/>
        <c:tickLblPos val="nextTo"/>
        <c:crossAx val="32145780"/>
        <c:crosses val="autoZero"/>
        <c:crossBetween val="between"/>
      </c:valAx>
      <c:spPr>
        <a:noFill/>
        <a:ln>
          <a:noFill/>
        </a:ln>
      </c:spPr>
    </c:plotArea>
    <c:plotVisOnly val="1"/>
    <c:dispBlanksAs val="gap"/>
    <c:showDLblsOverMax val="1"/>
  </c:chart>
  <c:spPr>
    <a:noFill/>
    <a:ln>
      <a:noFill/>
    </a:ln>
  </c:spPr>
  <c:txPr>
    <a:bodyPr/>
    <a:lstStyle/>
    <a:p>
      <a:pPr>
        <a:defRPr>
          <a:latin typeface="Century Gothic" panose="020B0502020202020204" pitchFamily="34" charset="0"/>
        </a:defRPr>
      </a:pPr>
      <a:endParaRPr lang="pt-BR"/>
    </a:p>
  </c:txPr>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pt-BR"/>
  <c:roundedCorners val="0"/>
  <c:style val="2"/>
  <c:chart>
    <c:autoTitleDeleted val="1"/>
    <c:plotArea>
      <c:layout/>
      <c:barChart>
        <c:barDir val="col"/>
        <c:grouping val="clustered"/>
        <c:varyColors val="0"/>
        <c:ser>
          <c:idx val="0"/>
          <c:order val="0"/>
          <c:tx>
            <c:strRef>
              <c:f>label 0</c:f>
              <c:strCache>
                <c:ptCount val="1"/>
                <c:pt idx="0">
                  <c:v>Quadro- Bolsas PIBIC-UFGD Concedidas - 2016/2017.</c:v>
                </c:pt>
              </c:strCache>
            </c:strRef>
          </c:tx>
          <c:spPr>
            <a:solidFill>
              <a:srgbClr val="FFC000"/>
            </a:solidFill>
            <a:ln>
              <a:noFill/>
            </a:ln>
          </c:spPr>
          <c:invertIfNegative val="0"/>
          <c:dLbls>
            <c:spPr>
              <a:noFill/>
              <a:ln>
                <a:noFill/>
              </a:ln>
              <a:effectLst/>
            </c:spPr>
            <c:txPr>
              <a:bodyPr/>
              <a:lstStyle/>
              <a:p>
                <a:pPr>
                  <a:defRPr sz="1000" b="0" strike="noStrike" spc="-1">
                    <a:solidFill>
                      <a:srgbClr val="000000"/>
                    </a:solidFill>
                    <a:latin typeface="Century Gothic"/>
                    <a:ea typeface="Tahoma"/>
                  </a:defRPr>
                </a:pPr>
                <a:endParaRPr lang="pt-BR"/>
              </a:p>
            </c:txPr>
            <c:dLblPos val="outEnd"/>
            <c:showLegendKey val="0"/>
            <c:showVal val="1"/>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2"/>
                <c:pt idx="0">
                  <c:v>Agosto</c:v>
                </c:pt>
                <c:pt idx="1">
                  <c:v>Setembro</c:v>
                </c:pt>
                <c:pt idx="2">
                  <c:v>Outubro</c:v>
                </c:pt>
                <c:pt idx="3">
                  <c:v>Novembro</c:v>
                </c:pt>
                <c:pt idx="4">
                  <c:v>Dezembro</c:v>
                </c:pt>
                <c:pt idx="5">
                  <c:v>Janeiro</c:v>
                </c:pt>
                <c:pt idx="6">
                  <c:v>Fevereiro</c:v>
                </c:pt>
                <c:pt idx="7">
                  <c:v>Março</c:v>
                </c:pt>
                <c:pt idx="8">
                  <c:v>Abril</c:v>
                </c:pt>
                <c:pt idx="9">
                  <c:v>Maio</c:v>
                </c:pt>
                <c:pt idx="10">
                  <c:v>Junho</c:v>
                </c:pt>
                <c:pt idx="11">
                  <c:v>Julho</c:v>
                </c:pt>
              </c:strCache>
            </c:strRef>
          </c:cat>
          <c:val>
            <c:numRef>
              <c:f>0</c:f>
              <c:numCache>
                <c:formatCode>General</c:formatCode>
                <c:ptCount val="12"/>
                <c:pt idx="0">
                  <c:v>132</c:v>
                </c:pt>
                <c:pt idx="1">
                  <c:v>135</c:v>
                </c:pt>
                <c:pt idx="2">
                  <c:v>135</c:v>
                </c:pt>
                <c:pt idx="3">
                  <c:v>135</c:v>
                </c:pt>
                <c:pt idx="4">
                  <c:v>136</c:v>
                </c:pt>
                <c:pt idx="5">
                  <c:v>141</c:v>
                </c:pt>
                <c:pt idx="6">
                  <c:v>142</c:v>
                </c:pt>
                <c:pt idx="7">
                  <c:v>143</c:v>
                </c:pt>
                <c:pt idx="8">
                  <c:v>141</c:v>
                </c:pt>
                <c:pt idx="9">
                  <c:v>143</c:v>
                </c:pt>
                <c:pt idx="10">
                  <c:v>143</c:v>
                </c:pt>
                <c:pt idx="11">
                  <c:v>143</c:v>
                </c:pt>
              </c:numCache>
            </c:numRef>
          </c:val>
          <c:extLst>
            <c:ext xmlns:c16="http://schemas.microsoft.com/office/drawing/2014/chart" uri="{C3380CC4-5D6E-409C-BE32-E72D297353CC}">
              <c16:uniqueId val="{00000000-0BC8-4353-ADE1-72A325C161B6}"/>
            </c:ext>
          </c:extLst>
        </c:ser>
        <c:dLbls>
          <c:showLegendKey val="0"/>
          <c:showVal val="0"/>
          <c:showCatName val="0"/>
          <c:showSerName val="0"/>
          <c:showPercent val="0"/>
          <c:showBubbleSize val="0"/>
        </c:dLbls>
        <c:gapWidth val="49"/>
        <c:axId val="57673935"/>
        <c:axId val="16083862"/>
      </c:barChart>
      <c:catAx>
        <c:axId val="57673935"/>
        <c:scaling>
          <c:orientation val="minMax"/>
        </c:scaling>
        <c:delete val="0"/>
        <c:axPos val="b"/>
        <c:numFmt formatCode="General" sourceLinked="0"/>
        <c:majorTickMark val="out"/>
        <c:minorTickMark val="none"/>
        <c:tickLblPos val="nextTo"/>
        <c:spPr>
          <a:ln w="9360">
            <a:solidFill>
              <a:srgbClr val="878787"/>
            </a:solidFill>
            <a:round/>
          </a:ln>
        </c:spPr>
        <c:txPr>
          <a:bodyPr/>
          <a:lstStyle/>
          <a:p>
            <a:pPr>
              <a:defRPr sz="1000" b="0" strike="noStrike" spc="-1">
                <a:solidFill>
                  <a:srgbClr val="000000"/>
                </a:solidFill>
                <a:latin typeface="Century Gothic"/>
                <a:ea typeface="Tahoma"/>
              </a:defRPr>
            </a:pPr>
            <a:endParaRPr lang="pt-BR"/>
          </a:p>
        </c:txPr>
        <c:crossAx val="16083862"/>
        <c:crosses val="autoZero"/>
        <c:auto val="1"/>
        <c:lblAlgn val="ctr"/>
        <c:lblOffset val="100"/>
        <c:noMultiLvlLbl val="1"/>
      </c:catAx>
      <c:valAx>
        <c:axId val="16083862"/>
        <c:scaling>
          <c:orientation val="minMax"/>
        </c:scaling>
        <c:delete val="1"/>
        <c:axPos val="l"/>
        <c:numFmt formatCode="General" sourceLinked="0"/>
        <c:majorTickMark val="out"/>
        <c:minorTickMark val="none"/>
        <c:tickLblPos val="nextTo"/>
        <c:crossAx val="57673935"/>
        <c:crosses val="autoZero"/>
        <c:crossBetween val="between"/>
      </c:valAx>
      <c:spPr>
        <a:noFill/>
        <a:ln>
          <a:noFill/>
        </a:ln>
      </c:spPr>
    </c:plotArea>
    <c:plotVisOnly val="1"/>
    <c:dispBlanksAs val="gap"/>
    <c:showDLblsOverMax val="1"/>
  </c:chart>
  <c:spPr>
    <a:noFill/>
    <a:ln>
      <a:noFill/>
    </a:ln>
  </c:spPr>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272000121801489E-2"/>
          <c:y val="3.9086723644033927E-2"/>
          <c:w val="0.95873729920426654"/>
          <c:h val="0.75572086870901978"/>
        </c:manualLayout>
      </c:layout>
      <c:barChart>
        <c:barDir val="col"/>
        <c:grouping val="clustered"/>
        <c:varyColors val="0"/>
        <c:ser>
          <c:idx val="0"/>
          <c:order val="0"/>
          <c:tx>
            <c:strRef>
              <c:f>Quadro_Histórico_PIBIC_UFGD!$C$54</c:f>
              <c:strCache>
                <c:ptCount val="1"/>
                <c:pt idx="0">
                  <c:v>Quadro - Situação do número de alunos ativos no PIBIC-UFGD - 2017/2018.</c:v>
                </c:pt>
              </c:strCache>
            </c:strRef>
          </c:tx>
          <c:spPr>
            <a:solidFill>
              <a:srgbClr val="FFC000"/>
            </a:solidFill>
            <a:effectLst>
              <a:outerShdw blurRad="50800" dist="50800" dir="5400000" algn="ctr" rotWithShape="0">
                <a:schemeClr val="tx1">
                  <a:lumMod val="75000"/>
                  <a:lumOff val="25000"/>
                </a:schemeClr>
              </a:outerShdw>
            </a:effectLst>
          </c:spPr>
          <c:invertIfNegative val="0"/>
          <c:dLbls>
            <c:spPr>
              <a:noFill/>
              <a:ln>
                <a:noFill/>
              </a:ln>
              <a:effectLst/>
            </c:spPr>
            <c:txPr>
              <a:bodyPr/>
              <a:lstStyle/>
              <a:p>
                <a:pPr>
                  <a:defRPr sz="1000" b="0">
                    <a:solidFill>
                      <a:schemeClr val="tx1"/>
                    </a:solidFill>
                    <a:latin typeface="Century Gothic" panose="020B0502020202020204" pitchFamily="34" charset="0"/>
                    <a:ea typeface="Tahoma" panose="020B0604030504040204" pitchFamily="34" charset="0"/>
                    <a:cs typeface="Tahoma" panose="020B0604030504040204" pitchFamily="34" charset="0"/>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Quadro_Histórico_PIBIC_UFGD!$D$55:$O$55</c:f>
              <c:strCache>
                <c:ptCount val="12"/>
                <c:pt idx="0">
                  <c:v>Agosto</c:v>
                </c:pt>
                <c:pt idx="1">
                  <c:v>Setembro</c:v>
                </c:pt>
                <c:pt idx="2">
                  <c:v>Outubro</c:v>
                </c:pt>
                <c:pt idx="3">
                  <c:v>Novembro</c:v>
                </c:pt>
                <c:pt idx="4">
                  <c:v>Dezembro</c:v>
                </c:pt>
                <c:pt idx="5">
                  <c:v>Janeiro</c:v>
                </c:pt>
                <c:pt idx="6">
                  <c:v>Fevereiro</c:v>
                </c:pt>
                <c:pt idx="7">
                  <c:v>Março</c:v>
                </c:pt>
                <c:pt idx="8">
                  <c:v>Abril</c:v>
                </c:pt>
                <c:pt idx="9">
                  <c:v>Maio</c:v>
                </c:pt>
                <c:pt idx="10">
                  <c:v>Junho</c:v>
                </c:pt>
                <c:pt idx="11">
                  <c:v>Julho</c:v>
                </c:pt>
              </c:strCache>
            </c:strRef>
          </c:cat>
          <c:val>
            <c:numRef>
              <c:f>Quadro_Histórico_PIBIC_UFGD!$D$69:$O$69</c:f>
              <c:numCache>
                <c:formatCode>General</c:formatCode>
                <c:ptCount val="12"/>
                <c:pt idx="0">
                  <c:v>142</c:v>
                </c:pt>
                <c:pt idx="1">
                  <c:v>142</c:v>
                </c:pt>
                <c:pt idx="2">
                  <c:v>142</c:v>
                </c:pt>
                <c:pt idx="3">
                  <c:v>142</c:v>
                </c:pt>
                <c:pt idx="4">
                  <c:v>142</c:v>
                </c:pt>
                <c:pt idx="5">
                  <c:v>140</c:v>
                </c:pt>
                <c:pt idx="6">
                  <c:v>140</c:v>
                </c:pt>
                <c:pt idx="7">
                  <c:v>140</c:v>
                </c:pt>
                <c:pt idx="8">
                  <c:v>140</c:v>
                </c:pt>
                <c:pt idx="9">
                  <c:v>140</c:v>
                </c:pt>
                <c:pt idx="10">
                  <c:v>139</c:v>
                </c:pt>
                <c:pt idx="11">
                  <c:v>140</c:v>
                </c:pt>
              </c:numCache>
            </c:numRef>
          </c:val>
          <c:extLst>
            <c:ext xmlns:c16="http://schemas.microsoft.com/office/drawing/2014/chart" uri="{C3380CC4-5D6E-409C-BE32-E72D297353CC}">
              <c16:uniqueId val="{00000000-EDF0-4BFC-A59B-1E40F1249C94}"/>
            </c:ext>
          </c:extLst>
        </c:ser>
        <c:dLbls>
          <c:showLegendKey val="0"/>
          <c:showVal val="0"/>
          <c:showCatName val="0"/>
          <c:showSerName val="0"/>
          <c:showPercent val="0"/>
          <c:showBubbleSize val="0"/>
        </c:dLbls>
        <c:gapWidth val="49"/>
        <c:axId val="119814784"/>
        <c:axId val="119824768"/>
      </c:barChart>
      <c:catAx>
        <c:axId val="119814784"/>
        <c:scaling>
          <c:orientation val="minMax"/>
        </c:scaling>
        <c:delete val="0"/>
        <c:axPos val="b"/>
        <c:numFmt formatCode="General" sourceLinked="0"/>
        <c:majorTickMark val="out"/>
        <c:minorTickMark val="none"/>
        <c:tickLblPos val="nextTo"/>
        <c:txPr>
          <a:bodyPr/>
          <a:lstStyle/>
          <a:p>
            <a:pPr>
              <a:defRPr sz="1000">
                <a:latin typeface="Century Gothic" panose="020B0502020202020204" pitchFamily="34" charset="0"/>
                <a:ea typeface="Tahoma" panose="020B0604030504040204" pitchFamily="34" charset="0"/>
                <a:cs typeface="Tahoma" panose="020B0604030504040204" pitchFamily="34" charset="0"/>
              </a:defRPr>
            </a:pPr>
            <a:endParaRPr lang="pt-BR"/>
          </a:p>
        </c:txPr>
        <c:crossAx val="119824768"/>
        <c:crosses val="autoZero"/>
        <c:auto val="1"/>
        <c:lblAlgn val="ctr"/>
        <c:lblOffset val="100"/>
        <c:noMultiLvlLbl val="0"/>
      </c:catAx>
      <c:valAx>
        <c:axId val="119824768"/>
        <c:scaling>
          <c:orientation val="minMax"/>
        </c:scaling>
        <c:delete val="1"/>
        <c:axPos val="l"/>
        <c:majorGridlines>
          <c:spPr>
            <a:ln>
              <a:noFill/>
            </a:ln>
          </c:spPr>
        </c:majorGridlines>
        <c:numFmt formatCode="General" sourceLinked="1"/>
        <c:majorTickMark val="out"/>
        <c:minorTickMark val="none"/>
        <c:tickLblPos val="nextTo"/>
        <c:crossAx val="119814784"/>
        <c:crosses val="autoZero"/>
        <c:crossBetween val="between"/>
      </c:valAx>
    </c:plotArea>
    <c:plotVisOnly val="1"/>
    <c:dispBlanksAs val="gap"/>
    <c:showDLblsOverMax val="0"/>
  </c:chart>
  <c:spPr>
    <a:ln>
      <a:noFill/>
    </a:ln>
  </c:sp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pt-BR"/>
  <c:roundedCorners val="0"/>
  <c:style val="2"/>
  <c:chart>
    <c:autoTitleDeleted val="1"/>
    <c:plotArea>
      <c:layout/>
      <c:barChart>
        <c:barDir val="col"/>
        <c:grouping val="clustered"/>
        <c:varyColors val="0"/>
        <c:ser>
          <c:idx val="0"/>
          <c:order val="0"/>
          <c:tx>
            <c:strRef>
              <c:f>label 0</c:f>
              <c:strCache>
                <c:ptCount val="1"/>
                <c:pt idx="0">
                  <c:v>Total de Bolsas</c:v>
                </c:pt>
              </c:strCache>
            </c:strRef>
          </c:tx>
          <c:spPr>
            <a:solidFill>
              <a:srgbClr val="FFC000"/>
            </a:solidFill>
            <a:ln>
              <a:noFill/>
            </a:ln>
          </c:spPr>
          <c:invertIfNegative val="0"/>
          <c:dPt>
            <c:idx val="0"/>
            <c:invertIfNegative val="0"/>
            <c:bubble3D val="0"/>
            <c:extLst>
              <c:ext xmlns:c16="http://schemas.microsoft.com/office/drawing/2014/chart" uri="{C3380CC4-5D6E-409C-BE32-E72D297353CC}">
                <c16:uniqueId val="{00000001-6345-42BF-AFE9-5F7BB3BB40C9}"/>
              </c:ext>
            </c:extLst>
          </c:dPt>
          <c:dPt>
            <c:idx val="1"/>
            <c:invertIfNegative val="0"/>
            <c:bubble3D val="0"/>
            <c:extLst>
              <c:ext xmlns:c16="http://schemas.microsoft.com/office/drawing/2014/chart" uri="{C3380CC4-5D6E-409C-BE32-E72D297353CC}">
                <c16:uniqueId val="{00000003-6345-42BF-AFE9-5F7BB3BB40C9}"/>
              </c:ext>
            </c:extLst>
          </c:dPt>
          <c:dPt>
            <c:idx val="2"/>
            <c:invertIfNegative val="0"/>
            <c:bubble3D val="0"/>
            <c:extLst>
              <c:ext xmlns:c16="http://schemas.microsoft.com/office/drawing/2014/chart" uri="{C3380CC4-5D6E-409C-BE32-E72D297353CC}">
                <c16:uniqueId val="{00000005-6345-42BF-AFE9-5F7BB3BB40C9}"/>
              </c:ext>
            </c:extLst>
          </c:dPt>
          <c:dLbls>
            <c:spPr>
              <a:noFill/>
              <a:ln>
                <a:noFill/>
              </a:ln>
              <a:effectLst/>
            </c:spPr>
            <c:dLblPos val="outEnd"/>
            <c:showLegendKey val="0"/>
            <c:showVal val="1"/>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2"/>
                <c:pt idx="0">
                  <c:v>2006/2007</c:v>
                </c:pt>
                <c:pt idx="1">
                  <c:v>2007/2008</c:v>
                </c:pt>
                <c:pt idx="2">
                  <c:v>2008/2009</c:v>
                </c:pt>
                <c:pt idx="3">
                  <c:v>2009/2010</c:v>
                </c:pt>
                <c:pt idx="4">
                  <c:v>2010/2011</c:v>
                </c:pt>
                <c:pt idx="5">
                  <c:v>2011/2012</c:v>
                </c:pt>
                <c:pt idx="6">
                  <c:v>2012/2013</c:v>
                </c:pt>
                <c:pt idx="7">
                  <c:v>2013/2014</c:v>
                </c:pt>
                <c:pt idx="8">
                  <c:v>2014/2015</c:v>
                </c:pt>
                <c:pt idx="9">
                  <c:v>2015/2016</c:v>
                </c:pt>
                <c:pt idx="10">
                  <c:v>2016/2017</c:v>
                </c:pt>
                <c:pt idx="11">
                  <c:v>2017/2018**</c:v>
                </c:pt>
              </c:strCache>
            </c:strRef>
          </c:cat>
          <c:val>
            <c:numRef>
              <c:f>0</c:f>
              <c:numCache>
                <c:formatCode>General</c:formatCode>
                <c:ptCount val="12"/>
                <c:pt idx="0">
                  <c:v>0</c:v>
                </c:pt>
                <c:pt idx="1">
                  <c:v>0</c:v>
                </c:pt>
                <c:pt idx="2">
                  <c:v>0</c:v>
                </c:pt>
                <c:pt idx="3">
                  <c:v>0</c:v>
                </c:pt>
                <c:pt idx="4">
                  <c:v>10</c:v>
                </c:pt>
                <c:pt idx="5">
                  <c:v>10</c:v>
                </c:pt>
                <c:pt idx="6">
                  <c:v>10</c:v>
                </c:pt>
                <c:pt idx="7">
                  <c:v>9</c:v>
                </c:pt>
                <c:pt idx="8">
                  <c:v>10</c:v>
                </c:pt>
                <c:pt idx="9">
                  <c:v>10</c:v>
                </c:pt>
                <c:pt idx="10">
                  <c:v>8</c:v>
                </c:pt>
                <c:pt idx="11">
                  <c:v>10</c:v>
                </c:pt>
              </c:numCache>
            </c:numRef>
          </c:val>
          <c:extLst>
            <c:ext xmlns:c16="http://schemas.microsoft.com/office/drawing/2014/chart" uri="{C3380CC4-5D6E-409C-BE32-E72D297353CC}">
              <c16:uniqueId val="{00000006-6345-42BF-AFE9-5F7BB3BB40C9}"/>
            </c:ext>
          </c:extLst>
        </c:ser>
        <c:dLbls>
          <c:showLegendKey val="0"/>
          <c:showVal val="0"/>
          <c:showCatName val="0"/>
          <c:showSerName val="0"/>
          <c:showPercent val="0"/>
          <c:showBubbleSize val="0"/>
        </c:dLbls>
        <c:gapWidth val="66"/>
        <c:axId val="63047701"/>
        <c:axId val="92487397"/>
      </c:barChart>
      <c:catAx>
        <c:axId val="63047701"/>
        <c:scaling>
          <c:orientation val="minMax"/>
        </c:scaling>
        <c:delete val="0"/>
        <c:axPos val="b"/>
        <c:numFmt formatCode="General" sourceLinked="0"/>
        <c:majorTickMark val="out"/>
        <c:minorTickMark val="none"/>
        <c:tickLblPos val="nextTo"/>
        <c:spPr>
          <a:ln w="9360">
            <a:solidFill>
              <a:srgbClr val="878787"/>
            </a:solidFill>
            <a:round/>
          </a:ln>
        </c:spPr>
        <c:txPr>
          <a:bodyPr/>
          <a:lstStyle/>
          <a:p>
            <a:pPr>
              <a:defRPr sz="800"/>
            </a:pPr>
            <a:endParaRPr lang="pt-BR"/>
          </a:p>
        </c:txPr>
        <c:crossAx val="92487397"/>
        <c:crosses val="autoZero"/>
        <c:auto val="1"/>
        <c:lblAlgn val="ctr"/>
        <c:lblOffset val="100"/>
        <c:noMultiLvlLbl val="1"/>
      </c:catAx>
      <c:valAx>
        <c:axId val="92487397"/>
        <c:scaling>
          <c:orientation val="minMax"/>
        </c:scaling>
        <c:delete val="1"/>
        <c:axPos val="l"/>
        <c:numFmt formatCode="General" sourceLinked="0"/>
        <c:majorTickMark val="out"/>
        <c:minorTickMark val="none"/>
        <c:tickLblPos val="nextTo"/>
        <c:crossAx val="63047701"/>
        <c:crosses val="autoZero"/>
        <c:crossBetween val="between"/>
      </c:valAx>
      <c:spPr>
        <a:noFill/>
        <a:ln>
          <a:noFill/>
        </a:ln>
      </c:spPr>
    </c:plotArea>
    <c:plotVisOnly val="1"/>
    <c:dispBlanksAs val="gap"/>
    <c:showDLblsOverMax val="1"/>
  </c:chart>
  <c:spPr>
    <a:noFill/>
    <a:ln>
      <a:noFill/>
    </a:ln>
  </c:spPr>
  <c:txPr>
    <a:bodyPr/>
    <a:lstStyle/>
    <a:p>
      <a:pPr>
        <a:defRPr>
          <a:latin typeface="Century Gothic" panose="020B0502020202020204" pitchFamily="34" charset="0"/>
        </a:defRPr>
      </a:pPr>
      <a:endParaRPr lang="pt-BR"/>
    </a:p>
  </c:txPr>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pt-BR"/>
  <c:roundedCorners val="0"/>
  <c:style val="2"/>
  <c:chart>
    <c:autoTitleDeleted val="1"/>
    <c:plotArea>
      <c:layout/>
      <c:barChart>
        <c:barDir val="bar"/>
        <c:grouping val="clustered"/>
        <c:varyColors val="0"/>
        <c:ser>
          <c:idx val="0"/>
          <c:order val="0"/>
          <c:tx>
            <c:strRef>
              <c:f>label 0</c:f>
              <c:strCache>
                <c:ptCount val="1"/>
                <c:pt idx="0">
                  <c:v>Total de Bolsas</c:v>
                </c:pt>
              </c:strCache>
            </c:strRef>
          </c:tx>
          <c:spPr>
            <a:solidFill>
              <a:srgbClr val="FFC000"/>
            </a:solidFill>
            <a:ln>
              <a:noFill/>
            </a:ln>
          </c:spPr>
          <c:invertIfNegative val="0"/>
          <c:dLbls>
            <c:spPr>
              <a:noFill/>
              <a:ln>
                <a:noFill/>
              </a:ln>
              <a:effectLst/>
            </c:spPr>
            <c:txPr>
              <a:bodyPr/>
              <a:lstStyle/>
              <a:p>
                <a:pPr>
                  <a:defRPr sz="800"/>
                </a:pPr>
                <a:endParaRPr lang="pt-BR"/>
              </a:p>
            </c:txPr>
            <c:dLblPos val="outEnd"/>
            <c:showLegendKey val="0"/>
            <c:showVal val="1"/>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2"/>
                <c:pt idx="0">
                  <c:v>FACALE</c:v>
                </c:pt>
                <c:pt idx="1">
                  <c:v>FACE</c:v>
                </c:pt>
                <c:pt idx="2">
                  <c:v>FACET</c:v>
                </c:pt>
                <c:pt idx="3">
                  <c:v>FADIR</c:v>
                </c:pt>
                <c:pt idx="4">
                  <c:v>FAED</c:v>
                </c:pt>
                <c:pt idx="5">
                  <c:v>FAEN*</c:v>
                </c:pt>
                <c:pt idx="6">
                  <c:v>FAIND*</c:v>
                </c:pt>
                <c:pt idx="7">
                  <c:v>FCA</c:v>
                </c:pt>
                <c:pt idx="8">
                  <c:v>FCBA</c:v>
                </c:pt>
                <c:pt idx="9">
                  <c:v>FCH</c:v>
                </c:pt>
                <c:pt idx="10">
                  <c:v>FCS</c:v>
                </c:pt>
                <c:pt idx="11">
                  <c:v>PROGRAD/EAD - UEMS - OUTRA IES</c:v>
                </c:pt>
              </c:strCache>
            </c:strRef>
          </c:cat>
          <c:val>
            <c:numRef>
              <c:f>0</c:f>
              <c:numCache>
                <c:formatCode>General</c:formatCode>
                <c:ptCount val="12"/>
                <c:pt idx="0">
                  <c:v>0</c:v>
                </c:pt>
                <c:pt idx="1">
                  <c:v>0</c:v>
                </c:pt>
                <c:pt idx="2">
                  <c:v>1</c:v>
                </c:pt>
                <c:pt idx="3">
                  <c:v>2</c:v>
                </c:pt>
                <c:pt idx="4">
                  <c:v>1</c:v>
                </c:pt>
                <c:pt idx="5">
                  <c:v>0</c:v>
                </c:pt>
                <c:pt idx="6">
                  <c:v>0</c:v>
                </c:pt>
                <c:pt idx="7">
                  <c:v>3</c:v>
                </c:pt>
                <c:pt idx="8">
                  <c:v>2</c:v>
                </c:pt>
                <c:pt idx="9">
                  <c:v>1</c:v>
                </c:pt>
                <c:pt idx="10">
                  <c:v>0</c:v>
                </c:pt>
                <c:pt idx="11">
                  <c:v>0</c:v>
                </c:pt>
              </c:numCache>
            </c:numRef>
          </c:val>
          <c:extLst>
            <c:ext xmlns:c16="http://schemas.microsoft.com/office/drawing/2014/chart" uri="{C3380CC4-5D6E-409C-BE32-E72D297353CC}">
              <c16:uniqueId val="{00000000-7EE4-433B-BA7E-99877BA1BA5F}"/>
            </c:ext>
          </c:extLst>
        </c:ser>
        <c:dLbls>
          <c:showLegendKey val="0"/>
          <c:showVal val="0"/>
          <c:showCatName val="0"/>
          <c:showSerName val="0"/>
          <c:showPercent val="0"/>
          <c:showBubbleSize val="0"/>
        </c:dLbls>
        <c:gapWidth val="25"/>
        <c:axId val="16918534"/>
        <c:axId val="54584891"/>
      </c:barChart>
      <c:catAx>
        <c:axId val="16918534"/>
        <c:scaling>
          <c:orientation val="minMax"/>
        </c:scaling>
        <c:delete val="0"/>
        <c:axPos val="l"/>
        <c:numFmt formatCode="General" sourceLinked="0"/>
        <c:majorTickMark val="out"/>
        <c:minorTickMark val="none"/>
        <c:tickLblPos val="nextTo"/>
        <c:spPr>
          <a:ln w="9360">
            <a:solidFill>
              <a:srgbClr val="878787"/>
            </a:solidFill>
            <a:round/>
          </a:ln>
        </c:spPr>
        <c:txPr>
          <a:bodyPr/>
          <a:lstStyle/>
          <a:p>
            <a:pPr>
              <a:defRPr sz="800"/>
            </a:pPr>
            <a:endParaRPr lang="pt-BR"/>
          </a:p>
        </c:txPr>
        <c:crossAx val="54584891"/>
        <c:crosses val="autoZero"/>
        <c:auto val="1"/>
        <c:lblAlgn val="ctr"/>
        <c:lblOffset val="100"/>
        <c:noMultiLvlLbl val="1"/>
      </c:catAx>
      <c:valAx>
        <c:axId val="54584891"/>
        <c:scaling>
          <c:orientation val="minMax"/>
        </c:scaling>
        <c:delete val="1"/>
        <c:axPos val="b"/>
        <c:numFmt formatCode="General" sourceLinked="0"/>
        <c:majorTickMark val="out"/>
        <c:minorTickMark val="none"/>
        <c:tickLblPos val="nextTo"/>
        <c:crossAx val="16918534"/>
        <c:crosses val="autoZero"/>
        <c:crossBetween val="between"/>
      </c:valAx>
      <c:spPr>
        <a:noFill/>
        <a:ln>
          <a:noFill/>
        </a:ln>
      </c:spPr>
    </c:plotArea>
    <c:plotVisOnly val="1"/>
    <c:dispBlanksAs val="gap"/>
    <c:showDLblsOverMax val="1"/>
  </c:chart>
  <c:spPr>
    <a:noFill/>
    <a:ln>
      <a:noFill/>
    </a:ln>
  </c:spPr>
  <c:txPr>
    <a:bodyPr/>
    <a:lstStyle/>
    <a:p>
      <a:pPr>
        <a:defRPr>
          <a:latin typeface="Century Gothic" panose="020B0502020202020204" pitchFamily="34" charset="0"/>
        </a:defRPr>
      </a:pPr>
      <a:endParaRPr lang="pt-BR"/>
    </a:p>
  </c:txPr>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pt-BR"/>
  <c:roundedCorners val="0"/>
  <c:style val="2"/>
  <c:chart>
    <c:autoTitleDeleted val="1"/>
    <c:plotArea>
      <c:layout/>
      <c:barChart>
        <c:barDir val="col"/>
        <c:grouping val="clustered"/>
        <c:varyColors val="0"/>
        <c:ser>
          <c:idx val="0"/>
          <c:order val="0"/>
          <c:tx>
            <c:strRef>
              <c:f>label 0</c:f>
              <c:strCache>
                <c:ptCount val="1"/>
                <c:pt idx="0">
                  <c:v>Total de Bolsas</c:v>
                </c:pt>
              </c:strCache>
            </c:strRef>
          </c:tx>
          <c:spPr>
            <a:solidFill>
              <a:srgbClr val="FFC000"/>
            </a:solidFill>
            <a:ln>
              <a:noFill/>
            </a:ln>
          </c:spPr>
          <c:invertIfNegative val="0"/>
          <c:dLbls>
            <c:spPr>
              <a:noFill/>
              <a:ln>
                <a:noFill/>
              </a:ln>
              <a:effectLst/>
            </c:spPr>
            <c:txPr>
              <a:bodyPr/>
              <a:lstStyle/>
              <a:p>
                <a:pPr>
                  <a:defRPr sz="1000" b="0" strike="noStrike" spc="-1">
                    <a:solidFill>
                      <a:srgbClr val="000000"/>
                    </a:solidFill>
                    <a:latin typeface="Century Gothic"/>
                  </a:defRPr>
                </a:pPr>
                <a:endParaRPr lang="pt-BR"/>
              </a:p>
            </c:txPr>
            <c:dLblPos val="outEnd"/>
            <c:showLegendKey val="0"/>
            <c:showVal val="1"/>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2"/>
                <c:pt idx="0">
                  <c:v>Agosto</c:v>
                </c:pt>
                <c:pt idx="1">
                  <c:v>Setembro</c:v>
                </c:pt>
                <c:pt idx="2">
                  <c:v>Outubro</c:v>
                </c:pt>
                <c:pt idx="3">
                  <c:v>Novembro</c:v>
                </c:pt>
                <c:pt idx="4">
                  <c:v>Dezembro</c:v>
                </c:pt>
                <c:pt idx="5">
                  <c:v>Janeiro</c:v>
                </c:pt>
                <c:pt idx="6">
                  <c:v>Fevereiro</c:v>
                </c:pt>
                <c:pt idx="7">
                  <c:v>Março</c:v>
                </c:pt>
                <c:pt idx="8">
                  <c:v>Abril</c:v>
                </c:pt>
                <c:pt idx="9">
                  <c:v>Maio</c:v>
                </c:pt>
                <c:pt idx="10">
                  <c:v>Junho</c:v>
                </c:pt>
                <c:pt idx="11">
                  <c:v>Julho</c:v>
                </c:pt>
              </c:strCache>
            </c:strRef>
          </c:cat>
          <c:val>
            <c:numRef>
              <c:f>0</c:f>
              <c:numCache>
                <c:formatCode>General</c:formatCode>
                <c:ptCount val="12"/>
                <c:pt idx="0">
                  <c:v>8</c:v>
                </c:pt>
                <c:pt idx="1">
                  <c:v>8</c:v>
                </c:pt>
                <c:pt idx="2">
                  <c:v>8</c:v>
                </c:pt>
                <c:pt idx="3">
                  <c:v>8</c:v>
                </c:pt>
                <c:pt idx="4">
                  <c:v>8</c:v>
                </c:pt>
                <c:pt idx="5">
                  <c:v>8</c:v>
                </c:pt>
                <c:pt idx="6">
                  <c:v>10</c:v>
                </c:pt>
                <c:pt idx="7">
                  <c:v>10</c:v>
                </c:pt>
                <c:pt idx="8">
                  <c:v>10</c:v>
                </c:pt>
                <c:pt idx="9">
                  <c:v>10</c:v>
                </c:pt>
                <c:pt idx="10">
                  <c:v>10</c:v>
                </c:pt>
                <c:pt idx="11">
                  <c:v>10</c:v>
                </c:pt>
              </c:numCache>
            </c:numRef>
          </c:val>
          <c:extLst>
            <c:ext xmlns:c16="http://schemas.microsoft.com/office/drawing/2014/chart" uri="{C3380CC4-5D6E-409C-BE32-E72D297353CC}">
              <c16:uniqueId val="{00000000-F2AF-49EB-A00B-05A46A9B3001}"/>
            </c:ext>
          </c:extLst>
        </c:ser>
        <c:dLbls>
          <c:showLegendKey val="0"/>
          <c:showVal val="0"/>
          <c:showCatName val="0"/>
          <c:showSerName val="0"/>
          <c:showPercent val="0"/>
          <c:showBubbleSize val="0"/>
        </c:dLbls>
        <c:gapWidth val="49"/>
        <c:axId val="58121965"/>
        <c:axId val="45290436"/>
      </c:barChart>
      <c:catAx>
        <c:axId val="58121965"/>
        <c:scaling>
          <c:orientation val="minMax"/>
        </c:scaling>
        <c:delete val="0"/>
        <c:axPos val="b"/>
        <c:numFmt formatCode="General" sourceLinked="0"/>
        <c:majorTickMark val="out"/>
        <c:minorTickMark val="none"/>
        <c:tickLblPos val="nextTo"/>
        <c:spPr>
          <a:ln w="9360">
            <a:solidFill>
              <a:srgbClr val="878787"/>
            </a:solidFill>
            <a:round/>
          </a:ln>
        </c:spPr>
        <c:txPr>
          <a:bodyPr/>
          <a:lstStyle/>
          <a:p>
            <a:pPr>
              <a:defRPr sz="1000" b="0" strike="noStrike" spc="-1">
                <a:solidFill>
                  <a:srgbClr val="000000"/>
                </a:solidFill>
                <a:latin typeface="Century Gothic"/>
                <a:ea typeface="Tahoma"/>
              </a:defRPr>
            </a:pPr>
            <a:endParaRPr lang="pt-BR"/>
          </a:p>
        </c:txPr>
        <c:crossAx val="45290436"/>
        <c:crosses val="autoZero"/>
        <c:auto val="1"/>
        <c:lblAlgn val="ctr"/>
        <c:lblOffset val="100"/>
        <c:noMultiLvlLbl val="1"/>
      </c:catAx>
      <c:valAx>
        <c:axId val="45290436"/>
        <c:scaling>
          <c:orientation val="minMax"/>
        </c:scaling>
        <c:delete val="1"/>
        <c:axPos val="l"/>
        <c:numFmt formatCode="General" sourceLinked="0"/>
        <c:majorTickMark val="out"/>
        <c:minorTickMark val="none"/>
        <c:tickLblPos val="nextTo"/>
        <c:crossAx val="58121965"/>
        <c:crosses val="autoZero"/>
        <c:crossBetween val="between"/>
      </c:valAx>
      <c:spPr>
        <a:noFill/>
        <a:ln>
          <a:noFill/>
        </a:ln>
      </c:spPr>
    </c:plotArea>
    <c:plotVisOnly val="1"/>
    <c:dispBlanksAs val="gap"/>
    <c:showDLblsOverMax val="1"/>
  </c:chart>
  <c:spPr>
    <a:noFill/>
    <a:ln>
      <a:noFill/>
    </a:ln>
  </c:spPr>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Quadro_Histórico_PIBIC_AF!$C$70</c:f>
              <c:strCache>
                <c:ptCount val="1"/>
                <c:pt idx="0">
                  <c:v>Total de Bolsas</c:v>
                </c:pt>
              </c:strCache>
            </c:strRef>
          </c:tx>
          <c:spPr>
            <a:solidFill>
              <a:srgbClr val="FFC000"/>
            </a:solidFill>
            <a:effectLst>
              <a:outerShdw blurRad="50800" dist="50800" dir="5400000" algn="ctr" rotWithShape="0">
                <a:schemeClr val="tx1">
                  <a:lumMod val="65000"/>
                  <a:lumOff val="35000"/>
                </a:schemeClr>
              </a:outerShdw>
            </a:effectLst>
          </c:spPr>
          <c:invertIfNegative val="0"/>
          <c:dLbls>
            <c:spPr>
              <a:noFill/>
              <a:ln>
                <a:noFill/>
              </a:ln>
              <a:effectLst/>
            </c:spPr>
            <c:txPr>
              <a:bodyPr/>
              <a:lstStyle/>
              <a:p>
                <a:pPr>
                  <a:defRPr sz="1000" b="0">
                    <a:solidFill>
                      <a:schemeClr val="tx1"/>
                    </a:solidFill>
                    <a:latin typeface="Century Gothic" panose="020B0502020202020204" pitchFamily="34" charset="0"/>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Quadro_Histórico_PIBIC_AF!$D$56:$O$56</c:f>
              <c:strCache>
                <c:ptCount val="12"/>
                <c:pt idx="0">
                  <c:v>Agosto</c:v>
                </c:pt>
                <c:pt idx="1">
                  <c:v>Setembro</c:v>
                </c:pt>
                <c:pt idx="2">
                  <c:v>Outubro</c:v>
                </c:pt>
                <c:pt idx="3">
                  <c:v>Novembro</c:v>
                </c:pt>
                <c:pt idx="4">
                  <c:v>Dezembro</c:v>
                </c:pt>
                <c:pt idx="5">
                  <c:v>Janeiro</c:v>
                </c:pt>
                <c:pt idx="6">
                  <c:v>Fevereiro</c:v>
                </c:pt>
                <c:pt idx="7">
                  <c:v>Março</c:v>
                </c:pt>
                <c:pt idx="8">
                  <c:v>Abril</c:v>
                </c:pt>
                <c:pt idx="9">
                  <c:v>Maio</c:v>
                </c:pt>
                <c:pt idx="10">
                  <c:v>Junho</c:v>
                </c:pt>
                <c:pt idx="11">
                  <c:v>Julho</c:v>
                </c:pt>
              </c:strCache>
            </c:strRef>
          </c:cat>
          <c:val>
            <c:numRef>
              <c:f>Quadro_Histórico_PIBIC_AF!$D$70:$O$70</c:f>
              <c:numCache>
                <c:formatCode>General</c:formatCode>
                <c:ptCount val="12"/>
                <c:pt idx="0">
                  <c:v>10</c:v>
                </c:pt>
                <c:pt idx="1">
                  <c:v>10</c:v>
                </c:pt>
                <c:pt idx="2">
                  <c:v>10</c:v>
                </c:pt>
                <c:pt idx="3">
                  <c:v>10</c:v>
                </c:pt>
                <c:pt idx="4">
                  <c:v>10</c:v>
                </c:pt>
                <c:pt idx="5">
                  <c:v>10</c:v>
                </c:pt>
                <c:pt idx="6">
                  <c:v>10</c:v>
                </c:pt>
                <c:pt idx="7">
                  <c:v>10</c:v>
                </c:pt>
                <c:pt idx="8">
                  <c:v>10</c:v>
                </c:pt>
                <c:pt idx="9">
                  <c:v>10</c:v>
                </c:pt>
                <c:pt idx="10">
                  <c:v>10</c:v>
                </c:pt>
                <c:pt idx="11">
                  <c:v>10</c:v>
                </c:pt>
              </c:numCache>
            </c:numRef>
          </c:val>
          <c:extLst>
            <c:ext xmlns:c16="http://schemas.microsoft.com/office/drawing/2014/chart" uri="{C3380CC4-5D6E-409C-BE32-E72D297353CC}">
              <c16:uniqueId val="{00000000-5BF8-45B2-B3A9-28B672F26D6B}"/>
            </c:ext>
          </c:extLst>
        </c:ser>
        <c:dLbls>
          <c:showLegendKey val="0"/>
          <c:showVal val="0"/>
          <c:showCatName val="0"/>
          <c:showSerName val="0"/>
          <c:showPercent val="0"/>
          <c:showBubbleSize val="0"/>
        </c:dLbls>
        <c:gapWidth val="49"/>
        <c:axId val="121447552"/>
        <c:axId val="121449088"/>
      </c:barChart>
      <c:catAx>
        <c:axId val="121447552"/>
        <c:scaling>
          <c:orientation val="minMax"/>
        </c:scaling>
        <c:delete val="0"/>
        <c:axPos val="b"/>
        <c:numFmt formatCode="General" sourceLinked="0"/>
        <c:majorTickMark val="out"/>
        <c:minorTickMark val="none"/>
        <c:tickLblPos val="nextTo"/>
        <c:txPr>
          <a:bodyPr/>
          <a:lstStyle/>
          <a:p>
            <a:pPr>
              <a:defRPr sz="1000">
                <a:latin typeface="Century Gothic" panose="020B0502020202020204" pitchFamily="34" charset="0"/>
                <a:ea typeface="Tahoma" panose="020B0604030504040204" pitchFamily="34" charset="0"/>
                <a:cs typeface="Tahoma" panose="020B0604030504040204" pitchFamily="34" charset="0"/>
              </a:defRPr>
            </a:pPr>
            <a:endParaRPr lang="pt-BR"/>
          </a:p>
        </c:txPr>
        <c:crossAx val="121449088"/>
        <c:crosses val="autoZero"/>
        <c:auto val="1"/>
        <c:lblAlgn val="ctr"/>
        <c:lblOffset val="100"/>
        <c:noMultiLvlLbl val="0"/>
      </c:catAx>
      <c:valAx>
        <c:axId val="121449088"/>
        <c:scaling>
          <c:orientation val="minMax"/>
        </c:scaling>
        <c:delete val="1"/>
        <c:axPos val="l"/>
        <c:majorGridlines>
          <c:spPr>
            <a:ln>
              <a:noFill/>
            </a:ln>
          </c:spPr>
        </c:majorGridlines>
        <c:numFmt formatCode="General" sourceLinked="1"/>
        <c:majorTickMark val="out"/>
        <c:minorTickMark val="none"/>
        <c:tickLblPos val="nextTo"/>
        <c:crossAx val="121447552"/>
        <c:crosses val="autoZero"/>
        <c:crossBetween val="between"/>
      </c:valAx>
    </c:plotArea>
    <c:plotVisOnly val="1"/>
    <c:dispBlanksAs val="gap"/>
    <c:showDLblsOverMax val="0"/>
  </c:chart>
  <c:spPr>
    <a:ln>
      <a:noFill/>
    </a:ln>
  </c:sp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pt-BR"/>
  <c:roundedCorners val="0"/>
  <c:style val="2"/>
  <c:chart>
    <c:autoTitleDeleted val="1"/>
    <c:plotArea>
      <c:layout/>
      <c:barChart>
        <c:barDir val="col"/>
        <c:grouping val="clustered"/>
        <c:varyColors val="0"/>
        <c:ser>
          <c:idx val="0"/>
          <c:order val="0"/>
          <c:tx>
            <c:strRef>
              <c:f>label 0</c:f>
              <c:strCache>
                <c:ptCount val="1"/>
                <c:pt idx="0">
                  <c:v>Total de Bolsas</c:v>
                </c:pt>
              </c:strCache>
            </c:strRef>
          </c:tx>
          <c:spPr>
            <a:solidFill>
              <a:srgbClr val="FFC000"/>
            </a:solidFill>
            <a:ln>
              <a:noFill/>
            </a:ln>
          </c:spPr>
          <c:invertIfNegative val="0"/>
          <c:dPt>
            <c:idx val="0"/>
            <c:invertIfNegative val="0"/>
            <c:bubble3D val="0"/>
            <c:extLst>
              <c:ext xmlns:c16="http://schemas.microsoft.com/office/drawing/2014/chart" uri="{C3380CC4-5D6E-409C-BE32-E72D297353CC}">
                <c16:uniqueId val="{00000001-9165-4BF8-989E-1C6C5F04164C}"/>
              </c:ext>
            </c:extLst>
          </c:dPt>
          <c:dPt>
            <c:idx val="1"/>
            <c:invertIfNegative val="0"/>
            <c:bubble3D val="0"/>
            <c:extLst>
              <c:ext xmlns:c16="http://schemas.microsoft.com/office/drawing/2014/chart" uri="{C3380CC4-5D6E-409C-BE32-E72D297353CC}">
                <c16:uniqueId val="{00000003-9165-4BF8-989E-1C6C5F04164C}"/>
              </c:ext>
            </c:extLst>
          </c:dPt>
          <c:dPt>
            <c:idx val="2"/>
            <c:invertIfNegative val="0"/>
            <c:bubble3D val="0"/>
            <c:extLst>
              <c:ext xmlns:c16="http://schemas.microsoft.com/office/drawing/2014/chart" uri="{C3380CC4-5D6E-409C-BE32-E72D297353CC}">
                <c16:uniqueId val="{00000005-9165-4BF8-989E-1C6C5F04164C}"/>
              </c:ext>
            </c:extLst>
          </c:dPt>
          <c:dPt>
            <c:idx val="3"/>
            <c:invertIfNegative val="0"/>
            <c:bubble3D val="0"/>
            <c:extLst>
              <c:ext xmlns:c16="http://schemas.microsoft.com/office/drawing/2014/chart" uri="{C3380CC4-5D6E-409C-BE32-E72D297353CC}">
                <c16:uniqueId val="{00000007-9165-4BF8-989E-1C6C5F04164C}"/>
              </c:ext>
            </c:extLst>
          </c:dPt>
          <c:dPt>
            <c:idx val="4"/>
            <c:invertIfNegative val="0"/>
            <c:bubble3D val="0"/>
            <c:extLst>
              <c:ext xmlns:c16="http://schemas.microsoft.com/office/drawing/2014/chart" uri="{C3380CC4-5D6E-409C-BE32-E72D297353CC}">
                <c16:uniqueId val="{00000009-9165-4BF8-989E-1C6C5F04164C}"/>
              </c:ext>
            </c:extLst>
          </c:dPt>
          <c:dPt>
            <c:idx val="5"/>
            <c:invertIfNegative val="0"/>
            <c:bubble3D val="0"/>
            <c:extLst>
              <c:ext xmlns:c16="http://schemas.microsoft.com/office/drawing/2014/chart" uri="{C3380CC4-5D6E-409C-BE32-E72D297353CC}">
                <c16:uniqueId val="{0000000B-9165-4BF8-989E-1C6C5F04164C}"/>
              </c:ext>
            </c:extLst>
          </c:dPt>
          <c:dLbls>
            <c:spPr>
              <a:noFill/>
              <a:ln>
                <a:noFill/>
              </a:ln>
              <a:effectLst/>
            </c:spPr>
            <c:dLblPos val="outEnd"/>
            <c:showLegendKey val="0"/>
            <c:showVal val="1"/>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8"/>
                <c:pt idx="0">
                  <c:v>2010/2011</c:v>
                </c:pt>
                <c:pt idx="1">
                  <c:v>2011/2012</c:v>
                </c:pt>
                <c:pt idx="2">
                  <c:v>2012/2013</c:v>
                </c:pt>
                <c:pt idx="3">
                  <c:v>2013/2014</c:v>
                </c:pt>
                <c:pt idx="4">
                  <c:v>2014/2015</c:v>
                </c:pt>
                <c:pt idx="5">
                  <c:v>2015/2016</c:v>
                </c:pt>
                <c:pt idx="6">
                  <c:v>2016/2017</c:v>
                </c:pt>
                <c:pt idx="7">
                  <c:v>2017/2018**</c:v>
                </c:pt>
              </c:strCache>
            </c:strRef>
          </c:cat>
          <c:val>
            <c:numRef>
              <c:f>0</c:f>
              <c:numCache>
                <c:formatCode>General</c:formatCode>
                <c:ptCount val="8"/>
                <c:pt idx="0">
                  <c:v>10</c:v>
                </c:pt>
                <c:pt idx="1">
                  <c:v>12</c:v>
                </c:pt>
                <c:pt idx="2">
                  <c:v>13</c:v>
                </c:pt>
                <c:pt idx="3">
                  <c:v>13</c:v>
                </c:pt>
                <c:pt idx="4">
                  <c:v>13</c:v>
                </c:pt>
                <c:pt idx="5">
                  <c:v>12</c:v>
                </c:pt>
                <c:pt idx="6">
                  <c:v>10</c:v>
                </c:pt>
                <c:pt idx="7">
                  <c:v>12</c:v>
                </c:pt>
              </c:numCache>
            </c:numRef>
          </c:val>
          <c:extLst>
            <c:ext xmlns:c16="http://schemas.microsoft.com/office/drawing/2014/chart" uri="{C3380CC4-5D6E-409C-BE32-E72D297353CC}">
              <c16:uniqueId val="{0000000C-9165-4BF8-989E-1C6C5F04164C}"/>
            </c:ext>
          </c:extLst>
        </c:ser>
        <c:dLbls>
          <c:showLegendKey val="0"/>
          <c:showVal val="0"/>
          <c:showCatName val="0"/>
          <c:showSerName val="0"/>
          <c:showPercent val="0"/>
          <c:showBubbleSize val="0"/>
        </c:dLbls>
        <c:gapWidth val="49"/>
        <c:axId val="14809135"/>
        <c:axId val="97058960"/>
      </c:barChart>
      <c:catAx>
        <c:axId val="14809135"/>
        <c:scaling>
          <c:orientation val="minMax"/>
        </c:scaling>
        <c:delete val="0"/>
        <c:axPos val="b"/>
        <c:numFmt formatCode="General" sourceLinked="0"/>
        <c:majorTickMark val="out"/>
        <c:minorTickMark val="none"/>
        <c:tickLblPos val="nextTo"/>
        <c:spPr>
          <a:ln w="9360">
            <a:solidFill>
              <a:srgbClr val="878787"/>
            </a:solidFill>
            <a:round/>
          </a:ln>
        </c:spPr>
        <c:crossAx val="97058960"/>
        <c:crosses val="autoZero"/>
        <c:auto val="1"/>
        <c:lblAlgn val="ctr"/>
        <c:lblOffset val="100"/>
        <c:noMultiLvlLbl val="1"/>
      </c:catAx>
      <c:valAx>
        <c:axId val="97058960"/>
        <c:scaling>
          <c:orientation val="minMax"/>
        </c:scaling>
        <c:delete val="1"/>
        <c:axPos val="l"/>
        <c:numFmt formatCode="General" sourceLinked="0"/>
        <c:majorTickMark val="out"/>
        <c:minorTickMark val="none"/>
        <c:tickLblPos val="nextTo"/>
        <c:crossAx val="14809135"/>
        <c:crosses val="autoZero"/>
        <c:crossBetween val="between"/>
      </c:valAx>
      <c:spPr>
        <a:noFill/>
        <a:ln>
          <a:noFill/>
        </a:ln>
      </c:spPr>
    </c:plotArea>
    <c:plotVisOnly val="1"/>
    <c:dispBlanksAs val="gap"/>
    <c:showDLblsOverMax val="1"/>
  </c:chart>
  <c:spPr>
    <a:noFill/>
    <a:ln>
      <a:noFill/>
    </a:ln>
  </c:spPr>
  <c:txPr>
    <a:bodyPr/>
    <a:lstStyle/>
    <a:p>
      <a:pPr>
        <a:defRPr>
          <a:latin typeface="Century Gothic" panose="020B0502020202020204" pitchFamily="34" charset="0"/>
        </a:defRPr>
      </a:pPr>
      <a:endParaRPr lang="pt-BR"/>
    </a:p>
  </c:txPr>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pt-BR"/>
  <c:roundedCorners val="0"/>
  <c:style val="2"/>
  <c:chart>
    <c:autoTitleDeleted val="1"/>
    <c:plotArea>
      <c:layout>
        <c:manualLayout>
          <c:layoutTarget val="inner"/>
          <c:xMode val="edge"/>
          <c:yMode val="edge"/>
          <c:x val="0.45480393743257819"/>
          <c:y val="3.3686049898068102E-2"/>
          <c:w val="0.52529503775620279"/>
          <c:h val="0.78400155324725695"/>
        </c:manualLayout>
      </c:layout>
      <c:barChart>
        <c:barDir val="bar"/>
        <c:grouping val="clustered"/>
        <c:varyColors val="0"/>
        <c:ser>
          <c:idx val="0"/>
          <c:order val="0"/>
          <c:tx>
            <c:strRef>
              <c:f>label 0</c:f>
              <c:strCache>
                <c:ptCount val="1"/>
                <c:pt idx="0">
                  <c:v>Total de Bolsas</c:v>
                </c:pt>
              </c:strCache>
            </c:strRef>
          </c:tx>
          <c:spPr>
            <a:solidFill>
              <a:srgbClr val="FFC000"/>
            </a:solidFill>
            <a:ln>
              <a:noFill/>
            </a:ln>
          </c:spPr>
          <c:invertIfNegative val="0"/>
          <c:dLbls>
            <c:spPr>
              <a:noFill/>
              <a:ln>
                <a:noFill/>
              </a:ln>
              <a:effectLst/>
            </c:spPr>
            <c:txPr>
              <a:bodyPr/>
              <a:lstStyle/>
              <a:p>
                <a:pPr>
                  <a:defRPr sz="800"/>
                </a:pPr>
                <a:endParaRPr lang="pt-BR"/>
              </a:p>
            </c:txPr>
            <c:dLblPos val="outEnd"/>
            <c:showLegendKey val="0"/>
            <c:showVal val="1"/>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2"/>
                <c:pt idx="0">
                  <c:v>FACALE</c:v>
                </c:pt>
                <c:pt idx="1">
                  <c:v>FACE</c:v>
                </c:pt>
                <c:pt idx="2">
                  <c:v>FACET</c:v>
                </c:pt>
                <c:pt idx="3">
                  <c:v>FADIR</c:v>
                </c:pt>
                <c:pt idx="4">
                  <c:v>FAED</c:v>
                </c:pt>
                <c:pt idx="5">
                  <c:v>FAEN*</c:v>
                </c:pt>
                <c:pt idx="6">
                  <c:v>FAIND*</c:v>
                </c:pt>
                <c:pt idx="7">
                  <c:v>FCA</c:v>
                </c:pt>
                <c:pt idx="8">
                  <c:v>FCBA</c:v>
                </c:pt>
                <c:pt idx="9">
                  <c:v>FCH</c:v>
                </c:pt>
                <c:pt idx="10">
                  <c:v>FCS</c:v>
                </c:pt>
                <c:pt idx="11">
                  <c:v>PROGRAD/EAD - UEMS - OUTRA IES</c:v>
                </c:pt>
              </c:strCache>
            </c:strRef>
          </c:cat>
          <c:val>
            <c:numRef>
              <c:f>0</c:f>
              <c:numCache>
                <c:formatCode>General</c:formatCode>
                <c:ptCount val="12"/>
                <c:pt idx="0">
                  <c:v>0</c:v>
                </c:pt>
                <c:pt idx="1">
                  <c:v>0</c:v>
                </c:pt>
                <c:pt idx="2">
                  <c:v>5</c:v>
                </c:pt>
                <c:pt idx="3">
                  <c:v>0</c:v>
                </c:pt>
                <c:pt idx="4">
                  <c:v>0</c:v>
                </c:pt>
                <c:pt idx="5">
                  <c:v>1</c:v>
                </c:pt>
                <c:pt idx="6">
                  <c:v>0</c:v>
                </c:pt>
                <c:pt idx="7">
                  <c:v>4</c:v>
                </c:pt>
                <c:pt idx="8">
                  <c:v>2</c:v>
                </c:pt>
                <c:pt idx="9">
                  <c:v>0</c:v>
                </c:pt>
                <c:pt idx="10">
                  <c:v>0</c:v>
                </c:pt>
                <c:pt idx="11">
                  <c:v>0</c:v>
                </c:pt>
              </c:numCache>
            </c:numRef>
          </c:val>
          <c:extLst>
            <c:ext xmlns:c16="http://schemas.microsoft.com/office/drawing/2014/chart" uri="{C3380CC4-5D6E-409C-BE32-E72D297353CC}">
              <c16:uniqueId val="{00000000-D576-483B-9A48-CA27B82CEC0E}"/>
            </c:ext>
          </c:extLst>
        </c:ser>
        <c:dLbls>
          <c:showLegendKey val="0"/>
          <c:showVal val="0"/>
          <c:showCatName val="0"/>
          <c:showSerName val="0"/>
          <c:showPercent val="0"/>
          <c:showBubbleSize val="0"/>
        </c:dLbls>
        <c:gapWidth val="49"/>
        <c:axId val="20080415"/>
        <c:axId val="83001988"/>
      </c:barChart>
      <c:catAx>
        <c:axId val="20080415"/>
        <c:scaling>
          <c:orientation val="minMax"/>
        </c:scaling>
        <c:delete val="0"/>
        <c:axPos val="l"/>
        <c:numFmt formatCode="General" sourceLinked="0"/>
        <c:majorTickMark val="out"/>
        <c:minorTickMark val="none"/>
        <c:tickLblPos val="nextTo"/>
        <c:spPr>
          <a:ln w="9360">
            <a:solidFill>
              <a:srgbClr val="878787"/>
            </a:solidFill>
            <a:round/>
          </a:ln>
        </c:spPr>
        <c:txPr>
          <a:bodyPr/>
          <a:lstStyle/>
          <a:p>
            <a:pPr>
              <a:defRPr sz="700"/>
            </a:pPr>
            <a:endParaRPr lang="pt-BR"/>
          </a:p>
        </c:txPr>
        <c:crossAx val="83001988"/>
        <c:crosses val="autoZero"/>
        <c:auto val="1"/>
        <c:lblAlgn val="ctr"/>
        <c:lblOffset val="100"/>
        <c:noMultiLvlLbl val="1"/>
      </c:catAx>
      <c:valAx>
        <c:axId val="83001988"/>
        <c:scaling>
          <c:orientation val="minMax"/>
        </c:scaling>
        <c:delete val="1"/>
        <c:axPos val="b"/>
        <c:numFmt formatCode="General" sourceLinked="0"/>
        <c:majorTickMark val="out"/>
        <c:minorTickMark val="none"/>
        <c:tickLblPos val="nextTo"/>
        <c:crossAx val="20080415"/>
        <c:crosses val="autoZero"/>
        <c:crossBetween val="between"/>
      </c:valAx>
      <c:spPr>
        <a:noFill/>
        <a:ln>
          <a:noFill/>
        </a:ln>
      </c:spPr>
    </c:plotArea>
    <c:plotVisOnly val="1"/>
    <c:dispBlanksAs val="gap"/>
    <c:showDLblsOverMax val="1"/>
  </c:chart>
  <c:spPr>
    <a:noFill/>
    <a:ln>
      <a:noFill/>
    </a:ln>
  </c:spPr>
  <c:txPr>
    <a:bodyPr/>
    <a:lstStyle/>
    <a:p>
      <a:pPr>
        <a:defRPr>
          <a:latin typeface="Century Gothic" panose="020B0502020202020204" pitchFamily="34" charset="0"/>
        </a:defRPr>
      </a:pPr>
      <a:endParaRPr lang="pt-BR"/>
    </a:p>
  </c:txPr>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pt-BR"/>
  <c:roundedCorners val="0"/>
  <c:style val="2"/>
  <c:chart>
    <c:autoTitleDeleted val="1"/>
    <c:plotArea>
      <c:layout/>
      <c:barChart>
        <c:barDir val="col"/>
        <c:grouping val="clustered"/>
        <c:varyColors val="0"/>
        <c:ser>
          <c:idx val="0"/>
          <c:order val="0"/>
          <c:tx>
            <c:strRef>
              <c:f>label 0</c:f>
              <c:strCache>
                <c:ptCount val="1"/>
                <c:pt idx="0">
                  <c:v>Total de Bolsas</c:v>
                </c:pt>
              </c:strCache>
            </c:strRef>
          </c:tx>
          <c:spPr>
            <a:solidFill>
              <a:srgbClr val="FFC000"/>
            </a:solidFill>
            <a:ln>
              <a:noFill/>
            </a:ln>
          </c:spPr>
          <c:invertIfNegative val="0"/>
          <c:dLbls>
            <c:spPr>
              <a:noFill/>
              <a:ln>
                <a:noFill/>
              </a:ln>
              <a:effectLst/>
            </c:spPr>
            <c:txPr>
              <a:bodyPr/>
              <a:lstStyle/>
              <a:p>
                <a:pPr>
                  <a:defRPr sz="1000" b="0" strike="noStrike" spc="-1">
                    <a:solidFill>
                      <a:srgbClr val="000000"/>
                    </a:solidFill>
                    <a:latin typeface="Century Gothic"/>
                  </a:defRPr>
                </a:pPr>
                <a:endParaRPr lang="pt-BR"/>
              </a:p>
            </c:txPr>
            <c:dLblPos val="outEnd"/>
            <c:showLegendKey val="0"/>
            <c:showVal val="1"/>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2"/>
                <c:pt idx="0">
                  <c:v>Agosto</c:v>
                </c:pt>
                <c:pt idx="1">
                  <c:v>Setembro</c:v>
                </c:pt>
                <c:pt idx="2">
                  <c:v>Outubro</c:v>
                </c:pt>
                <c:pt idx="3">
                  <c:v>Novembro</c:v>
                </c:pt>
                <c:pt idx="4">
                  <c:v>Dezembro</c:v>
                </c:pt>
                <c:pt idx="5">
                  <c:v>Janeiro</c:v>
                </c:pt>
                <c:pt idx="6">
                  <c:v>Fevereiro</c:v>
                </c:pt>
                <c:pt idx="7">
                  <c:v>Março</c:v>
                </c:pt>
                <c:pt idx="8">
                  <c:v>Abril</c:v>
                </c:pt>
                <c:pt idx="9">
                  <c:v>Maio</c:v>
                </c:pt>
                <c:pt idx="10">
                  <c:v>Junho</c:v>
                </c:pt>
                <c:pt idx="11">
                  <c:v>Julho</c:v>
                </c:pt>
              </c:strCache>
            </c:strRef>
          </c:cat>
          <c:val>
            <c:numRef>
              <c:f>0</c:f>
              <c:numCache>
                <c:formatCode>General</c:formatCode>
                <c:ptCount val="12"/>
                <c:pt idx="0">
                  <c:v>10</c:v>
                </c:pt>
                <c:pt idx="1">
                  <c:v>10</c:v>
                </c:pt>
                <c:pt idx="2">
                  <c:v>10</c:v>
                </c:pt>
                <c:pt idx="3">
                  <c:v>10</c:v>
                </c:pt>
                <c:pt idx="4">
                  <c:v>10</c:v>
                </c:pt>
                <c:pt idx="5">
                  <c:v>11</c:v>
                </c:pt>
                <c:pt idx="6">
                  <c:v>12</c:v>
                </c:pt>
                <c:pt idx="7">
                  <c:v>12</c:v>
                </c:pt>
                <c:pt idx="8">
                  <c:v>12</c:v>
                </c:pt>
                <c:pt idx="9">
                  <c:v>11</c:v>
                </c:pt>
                <c:pt idx="10">
                  <c:v>12</c:v>
                </c:pt>
                <c:pt idx="11">
                  <c:v>12</c:v>
                </c:pt>
              </c:numCache>
            </c:numRef>
          </c:val>
          <c:extLst>
            <c:ext xmlns:c16="http://schemas.microsoft.com/office/drawing/2014/chart" uri="{C3380CC4-5D6E-409C-BE32-E72D297353CC}">
              <c16:uniqueId val="{00000000-441B-403A-BBEB-B0CC9CED7BB1}"/>
            </c:ext>
          </c:extLst>
        </c:ser>
        <c:dLbls>
          <c:showLegendKey val="0"/>
          <c:showVal val="0"/>
          <c:showCatName val="0"/>
          <c:showSerName val="0"/>
          <c:showPercent val="0"/>
          <c:showBubbleSize val="0"/>
        </c:dLbls>
        <c:gapWidth val="49"/>
        <c:axId val="23958268"/>
        <c:axId val="79550977"/>
      </c:barChart>
      <c:catAx>
        <c:axId val="23958268"/>
        <c:scaling>
          <c:orientation val="minMax"/>
        </c:scaling>
        <c:delete val="0"/>
        <c:axPos val="b"/>
        <c:numFmt formatCode="General" sourceLinked="0"/>
        <c:majorTickMark val="out"/>
        <c:minorTickMark val="none"/>
        <c:tickLblPos val="nextTo"/>
        <c:spPr>
          <a:ln w="9360">
            <a:solidFill>
              <a:srgbClr val="878787"/>
            </a:solidFill>
            <a:round/>
          </a:ln>
        </c:spPr>
        <c:txPr>
          <a:bodyPr/>
          <a:lstStyle/>
          <a:p>
            <a:pPr>
              <a:defRPr sz="1000" b="0" strike="noStrike" spc="-1">
                <a:solidFill>
                  <a:srgbClr val="000000"/>
                </a:solidFill>
                <a:latin typeface="Century Gothic"/>
                <a:ea typeface="Tahoma"/>
              </a:defRPr>
            </a:pPr>
            <a:endParaRPr lang="pt-BR"/>
          </a:p>
        </c:txPr>
        <c:crossAx val="79550977"/>
        <c:crosses val="autoZero"/>
        <c:auto val="1"/>
        <c:lblAlgn val="ctr"/>
        <c:lblOffset val="100"/>
        <c:noMultiLvlLbl val="1"/>
      </c:catAx>
      <c:valAx>
        <c:axId val="79550977"/>
        <c:scaling>
          <c:orientation val="minMax"/>
        </c:scaling>
        <c:delete val="1"/>
        <c:axPos val="l"/>
        <c:numFmt formatCode="General" sourceLinked="0"/>
        <c:majorTickMark val="out"/>
        <c:minorTickMark val="none"/>
        <c:tickLblPos val="nextTo"/>
        <c:crossAx val="23958268"/>
        <c:crosses val="autoZero"/>
        <c:crossBetween val="between"/>
      </c:valAx>
      <c:spPr>
        <a:noFill/>
        <a:ln>
          <a:noFill/>
        </a:ln>
      </c:spPr>
    </c:plotArea>
    <c:plotVisOnly val="1"/>
    <c:dispBlanksAs val="gap"/>
    <c:showDLblsOverMax val="1"/>
  </c:chart>
  <c:spPr>
    <a:noFill/>
    <a:ln>
      <a:noFill/>
    </a:ln>
  </c:spPr>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Quadro_Histórico_PIBITI!$C$69</c:f>
              <c:strCache>
                <c:ptCount val="1"/>
                <c:pt idx="0">
                  <c:v>Total de Bolsas</c:v>
                </c:pt>
              </c:strCache>
            </c:strRef>
          </c:tx>
          <c:spPr>
            <a:solidFill>
              <a:srgbClr val="FFC000"/>
            </a:solidFill>
            <a:effectLst>
              <a:outerShdw blurRad="50800" dist="50800" dir="5400000" algn="ctr" rotWithShape="0">
                <a:schemeClr val="tx1">
                  <a:lumMod val="65000"/>
                  <a:lumOff val="35000"/>
                </a:schemeClr>
              </a:outerShdw>
            </a:effectLst>
          </c:spPr>
          <c:invertIfNegative val="0"/>
          <c:dLbls>
            <c:spPr>
              <a:noFill/>
              <a:ln>
                <a:noFill/>
              </a:ln>
              <a:effectLst/>
            </c:spPr>
            <c:txPr>
              <a:bodyPr/>
              <a:lstStyle/>
              <a:p>
                <a:pPr>
                  <a:defRPr sz="1000" b="0">
                    <a:solidFill>
                      <a:schemeClr val="tx1"/>
                    </a:solidFill>
                    <a:latin typeface="Century Gothic" panose="020B0502020202020204" pitchFamily="34" charset="0"/>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Quadro_Histórico_PIBITI!$D$55:$O$55</c:f>
              <c:strCache>
                <c:ptCount val="12"/>
                <c:pt idx="0">
                  <c:v>Agosto</c:v>
                </c:pt>
                <c:pt idx="1">
                  <c:v>Setembro</c:v>
                </c:pt>
                <c:pt idx="2">
                  <c:v>Outubro</c:v>
                </c:pt>
                <c:pt idx="3">
                  <c:v>Novembro</c:v>
                </c:pt>
                <c:pt idx="4">
                  <c:v>Dezembro</c:v>
                </c:pt>
                <c:pt idx="5">
                  <c:v>Janeiro</c:v>
                </c:pt>
                <c:pt idx="6">
                  <c:v>Fevereiro</c:v>
                </c:pt>
                <c:pt idx="7">
                  <c:v>Março</c:v>
                </c:pt>
                <c:pt idx="8">
                  <c:v>Abril</c:v>
                </c:pt>
                <c:pt idx="9">
                  <c:v>Maio</c:v>
                </c:pt>
                <c:pt idx="10">
                  <c:v>Junho</c:v>
                </c:pt>
                <c:pt idx="11">
                  <c:v>Julho</c:v>
                </c:pt>
              </c:strCache>
            </c:strRef>
          </c:cat>
          <c:val>
            <c:numRef>
              <c:f>Quadro_Histórico_PIBITI!$D$69:$O$69</c:f>
              <c:numCache>
                <c:formatCode>General</c:formatCode>
                <c:ptCount val="12"/>
                <c:pt idx="0">
                  <c:v>12</c:v>
                </c:pt>
                <c:pt idx="1">
                  <c:v>12</c:v>
                </c:pt>
                <c:pt idx="2">
                  <c:v>12</c:v>
                </c:pt>
                <c:pt idx="3">
                  <c:v>12</c:v>
                </c:pt>
                <c:pt idx="4">
                  <c:v>12</c:v>
                </c:pt>
                <c:pt idx="5">
                  <c:v>13</c:v>
                </c:pt>
                <c:pt idx="6">
                  <c:v>12</c:v>
                </c:pt>
                <c:pt idx="7">
                  <c:v>12</c:v>
                </c:pt>
                <c:pt idx="8">
                  <c:v>12</c:v>
                </c:pt>
                <c:pt idx="9">
                  <c:v>12</c:v>
                </c:pt>
                <c:pt idx="10">
                  <c:v>12</c:v>
                </c:pt>
                <c:pt idx="11">
                  <c:v>12</c:v>
                </c:pt>
              </c:numCache>
            </c:numRef>
          </c:val>
          <c:extLst>
            <c:ext xmlns:c16="http://schemas.microsoft.com/office/drawing/2014/chart" uri="{C3380CC4-5D6E-409C-BE32-E72D297353CC}">
              <c16:uniqueId val="{00000000-2AF9-4790-B9C3-155FCE8CC3CC}"/>
            </c:ext>
          </c:extLst>
        </c:ser>
        <c:dLbls>
          <c:showLegendKey val="0"/>
          <c:showVal val="0"/>
          <c:showCatName val="0"/>
          <c:showSerName val="0"/>
          <c:showPercent val="0"/>
          <c:showBubbleSize val="0"/>
        </c:dLbls>
        <c:gapWidth val="49"/>
        <c:axId val="123115392"/>
        <c:axId val="123116928"/>
      </c:barChart>
      <c:catAx>
        <c:axId val="123115392"/>
        <c:scaling>
          <c:orientation val="minMax"/>
        </c:scaling>
        <c:delete val="0"/>
        <c:axPos val="b"/>
        <c:numFmt formatCode="General" sourceLinked="0"/>
        <c:majorTickMark val="out"/>
        <c:minorTickMark val="none"/>
        <c:tickLblPos val="nextTo"/>
        <c:txPr>
          <a:bodyPr/>
          <a:lstStyle/>
          <a:p>
            <a:pPr>
              <a:defRPr sz="1000">
                <a:latin typeface="Century Gothic" panose="020B0502020202020204" pitchFamily="34" charset="0"/>
                <a:ea typeface="Tahoma" panose="020B0604030504040204" pitchFamily="34" charset="0"/>
                <a:cs typeface="Tahoma" panose="020B0604030504040204" pitchFamily="34" charset="0"/>
              </a:defRPr>
            </a:pPr>
            <a:endParaRPr lang="pt-BR"/>
          </a:p>
        </c:txPr>
        <c:crossAx val="123116928"/>
        <c:crosses val="autoZero"/>
        <c:auto val="1"/>
        <c:lblAlgn val="ctr"/>
        <c:lblOffset val="100"/>
        <c:noMultiLvlLbl val="0"/>
      </c:catAx>
      <c:valAx>
        <c:axId val="123116928"/>
        <c:scaling>
          <c:orientation val="minMax"/>
        </c:scaling>
        <c:delete val="1"/>
        <c:axPos val="l"/>
        <c:majorGridlines>
          <c:spPr>
            <a:ln>
              <a:noFill/>
            </a:ln>
          </c:spPr>
        </c:majorGridlines>
        <c:numFmt formatCode="General" sourceLinked="1"/>
        <c:majorTickMark val="out"/>
        <c:minorTickMark val="none"/>
        <c:tickLblPos val="nextTo"/>
        <c:crossAx val="123115392"/>
        <c:crosses val="autoZero"/>
        <c:crossBetween val="between"/>
      </c:valAx>
    </c:plotArea>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pt-BR"/>
  <c:roundedCorners val="0"/>
  <c:style val="2"/>
  <c:chart>
    <c:autoTitleDeleted val="1"/>
    <c:plotArea>
      <c:layout/>
      <c:barChart>
        <c:barDir val="bar"/>
        <c:grouping val="clustered"/>
        <c:varyColors val="0"/>
        <c:ser>
          <c:idx val="0"/>
          <c:order val="0"/>
          <c:tx>
            <c:strRef>
              <c:f>label 0</c:f>
              <c:strCache>
                <c:ptCount val="1"/>
                <c:pt idx="0">
                  <c:v>Total de Bolsas</c:v>
                </c:pt>
              </c:strCache>
            </c:strRef>
          </c:tx>
          <c:spPr>
            <a:solidFill>
              <a:srgbClr val="FFC000"/>
            </a:solidFill>
            <a:ln>
              <a:noFill/>
            </a:ln>
          </c:spPr>
          <c:invertIfNegative val="0"/>
          <c:dPt>
            <c:idx val="0"/>
            <c:invertIfNegative val="0"/>
            <c:bubble3D val="0"/>
            <c:extLst>
              <c:ext xmlns:c16="http://schemas.microsoft.com/office/drawing/2014/chart" uri="{C3380CC4-5D6E-409C-BE32-E72D297353CC}">
                <c16:uniqueId val="{00000001-029D-417A-8328-363E484CFA8F}"/>
              </c:ext>
            </c:extLst>
          </c:dPt>
          <c:dPt>
            <c:idx val="1"/>
            <c:invertIfNegative val="0"/>
            <c:bubble3D val="0"/>
            <c:extLst>
              <c:ext xmlns:c16="http://schemas.microsoft.com/office/drawing/2014/chart" uri="{C3380CC4-5D6E-409C-BE32-E72D297353CC}">
                <c16:uniqueId val="{00000003-029D-417A-8328-363E484CFA8F}"/>
              </c:ext>
            </c:extLst>
          </c:dPt>
          <c:dPt>
            <c:idx val="2"/>
            <c:invertIfNegative val="0"/>
            <c:bubble3D val="0"/>
            <c:extLst>
              <c:ext xmlns:c16="http://schemas.microsoft.com/office/drawing/2014/chart" uri="{C3380CC4-5D6E-409C-BE32-E72D297353CC}">
                <c16:uniqueId val="{00000005-029D-417A-8328-363E484CFA8F}"/>
              </c:ext>
            </c:extLst>
          </c:dPt>
          <c:dPt>
            <c:idx val="7"/>
            <c:invertIfNegative val="0"/>
            <c:bubble3D val="0"/>
            <c:spPr>
              <a:solidFill>
                <a:srgbClr val="FFCC00"/>
              </a:solidFill>
              <a:ln>
                <a:noFill/>
              </a:ln>
            </c:spPr>
            <c:extLst>
              <c:ext xmlns:c16="http://schemas.microsoft.com/office/drawing/2014/chart" uri="{C3380CC4-5D6E-409C-BE32-E72D297353CC}">
                <c16:uniqueId val="{00000007-029D-417A-8328-363E484CFA8F}"/>
              </c:ext>
            </c:extLst>
          </c:dPt>
          <c:dPt>
            <c:idx val="9"/>
            <c:invertIfNegative val="0"/>
            <c:bubble3D val="0"/>
            <c:extLst>
              <c:ext xmlns:c16="http://schemas.microsoft.com/office/drawing/2014/chart" uri="{C3380CC4-5D6E-409C-BE32-E72D297353CC}">
                <c16:uniqueId val="{00000009-029D-417A-8328-363E484CFA8F}"/>
              </c:ext>
            </c:extLst>
          </c:dPt>
          <c:dLbls>
            <c:dLbl>
              <c:idx val="9"/>
              <c:spPr>
                <a:noFill/>
                <a:ln>
                  <a:noFill/>
                </a:ln>
                <a:effectLst/>
              </c:spPr>
              <c:txPr>
                <a:bodyPr wrap="square" lIns="38100" tIns="19050" rIns="38100" bIns="19050" anchor="ctr">
                  <a:spAutoFit/>
                </a:bodyPr>
                <a:lstStyle/>
                <a:p>
                  <a:pPr>
                    <a:defRPr b="1"/>
                  </a:pPr>
                  <a:endParaRPr lang="pt-BR"/>
                </a:p>
              </c:txPr>
              <c:dLblPos val="outEnd"/>
              <c:showLegendKey val="0"/>
              <c:showVal val="1"/>
              <c:showCatName val="0"/>
              <c:showSerName val="0"/>
              <c:showPercent val="0"/>
              <c:showBubbleSize val="1"/>
              <c:extLst>
                <c:ext xmlns:c16="http://schemas.microsoft.com/office/drawing/2014/chart" uri="{C3380CC4-5D6E-409C-BE32-E72D297353CC}">
                  <c16:uniqueId val="{00000009-029D-417A-8328-363E484CFA8F}"/>
                </c:ext>
              </c:extLst>
            </c:dLbl>
            <c:spPr>
              <a:noFill/>
              <a:ln>
                <a:noFill/>
              </a:ln>
              <a:effectLst/>
            </c:spPr>
            <c:dLblPos val="outEnd"/>
            <c:showLegendKey val="0"/>
            <c:showVal val="1"/>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0"/>
                <c:pt idx="0">
                  <c:v>PIVIC</c:v>
                </c:pt>
                <c:pt idx="1">
                  <c:v>PIVIC-FC</c:v>
                </c:pt>
                <c:pt idx="2">
                  <c:v>PIBIC-CNPq</c:v>
                </c:pt>
                <c:pt idx="3">
                  <c:v>PIBIC-UFGD</c:v>
                </c:pt>
                <c:pt idx="4">
                  <c:v>PIBIC-AF</c:v>
                </c:pt>
                <c:pt idx="5">
                  <c:v>PIBITI</c:v>
                </c:pt>
                <c:pt idx="6">
                  <c:v>PIBIC-EM</c:v>
                </c:pt>
                <c:pt idx="7">
                  <c:v>PIBIC-PNAES</c:v>
                </c:pt>
                <c:pt idx="8">
                  <c:v>Jovens Talentos-CAPES</c:v>
                </c:pt>
                <c:pt idx="9">
                  <c:v>Total</c:v>
                </c:pt>
              </c:strCache>
            </c:strRef>
          </c:cat>
          <c:val>
            <c:numRef>
              <c:f>0</c:f>
              <c:numCache>
                <c:formatCode>General</c:formatCode>
                <c:ptCount val="10"/>
                <c:pt idx="0">
                  <c:v>37</c:v>
                </c:pt>
                <c:pt idx="1">
                  <c:v>40</c:v>
                </c:pt>
                <c:pt idx="2">
                  <c:v>104</c:v>
                </c:pt>
                <c:pt idx="3">
                  <c:v>142</c:v>
                </c:pt>
                <c:pt idx="4">
                  <c:v>10</c:v>
                </c:pt>
                <c:pt idx="5">
                  <c:v>12</c:v>
                </c:pt>
                <c:pt idx="6">
                  <c:v>57</c:v>
                </c:pt>
                <c:pt idx="7">
                  <c:v>19</c:v>
                </c:pt>
                <c:pt idx="8">
                  <c:v>0</c:v>
                </c:pt>
                <c:pt idx="9">
                  <c:v>421</c:v>
                </c:pt>
              </c:numCache>
            </c:numRef>
          </c:val>
          <c:extLst>
            <c:ext xmlns:c16="http://schemas.microsoft.com/office/drawing/2014/chart" uri="{C3380CC4-5D6E-409C-BE32-E72D297353CC}">
              <c16:uniqueId val="{0000000A-029D-417A-8328-363E484CFA8F}"/>
            </c:ext>
          </c:extLst>
        </c:ser>
        <c:dLbls>
          <c:showLegendKey val="0"/>
          <c:showVal val="0"/>
          <c:showCatName val="0"/>
          <c:showSerName val="0"/>
          <c:showPercent val="0"/>
          <c:showBubbleSize val="0"/>
        </c:dLbls>
        <c:gapWidth val="20"/>
        <c:axId val="30102771"/>
        <c:axId val="12416706"/>
      </c:barChart>
      <c:catAx>
        <c:axId val="30102771"/>
        <c:scaling>
          <c:orientation val="minMax"/>
        </c:scaling>
        <c:delete val="0"/>
        <c:axPos val="l"/>
        <c:numFmt formatCode="General" sourceLinked="0"/>
        <c:majorTickMark val="out"/>
        <c:minorTickMark val="none"/>
        <c:tickLblPos val="nextTo"/>
        <c:spPr>
          <a:ln w="9360">
            <a:solidFill>
              <a:srgbClr val="878787"/>
            </a:solidFill>
            <a:round/>
          </a:ln>
        </c:spPr>
        <c:crossAx val="12416706"/>
        <c:crosses val="autoZero"/>
        <c:auto val="1"/>
        <c:lblAlgn val="ctr"/>
        <c:lblOffset val="100"/>
        <c:noMultiLvlLbl val="1"/>
      </c:catAx>
      <c:valAx>
        <c:axId val="12416706"/>
        <c:scaling>
          <c:orientation val="minMax"/>
        </c:scaling>
        <c:delete val="1"/>
        <c:axPos val="b"/>
        <c:numFmt formatCode="General" sourceLinked="0"/>
        <c:majorTickMark val="out"/>
        <c:minorTickMark val="none"/>
        <c:tickLblPos val="nextTo"/>
        <c:crossAx val="30102771"/>
        <c:crosses val="autoZero"/>
        <c:crossBetween val="between"/>
      </c:valAx>
      <c:spPr>
        <a:noFill/>
        <a:ln>
          <a:noFill/>
        </a:ln>
      </c:spPr>
    </c:plotArea>
    <c:plotVisOnly val="1"/>
    <c:dispBlanksAs val="gap"/>
    <c:showDLblsOverMax val="1"/>
  </c:chart>
  <c:spPr>
    <a:noFill/>
    <a:ln>
      <a:noFill/>
    </a:ln>
  </c:spPr>
  <c:txPr>
    <a:bodyPr/>
    <a:lstStyle/>
    <a:p>
      <a:pPr>
        <a:defRPr>
          <a:latin typeface="Century Gothic" panose="020B0502020202020204" pitchFamily="34" charset="0"/>
        </a:defRPr>
      </a:pPr>
      <a:endParaRPr lang="pt-BR"/>
    </a:p>
  </c:txPr>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pt-BR"/>
  <c:roundedCorners val="0"/>
  <c:style val="2"/>
  <c:chart>
    <c:autoTitleDeleted val="1"/>
    <c:plotArea>
      <c:layout/>
      <c:barChart>
        <c:barDir val="col"/>
        <c:grouping val="clustered"/>
        <c:varyColors val="0"/>
        <c:ser>
          <c:idx val="0"/>
          <c:order val="0"/>
          <c:tx>
            <c:strRef>
              <c:f>label 0</c:f>
              <c:strCache>
                <c:ptCount val="1"/>
                <c:pt idx="0">
                  <c:v>Total de Bolsas</c:v>
                </c:pt>
              </c:strCache>
            </c:strRef>
          </c:tx>
          <c:spPr>
            <a:solidFill>
              <a:srgbClr val="FFC000"/>
            </a:solidFill>
            <a:ln>
              <a:noFill/>
            </a:ln>
          </c:spPr>
          <c:invertIfNegative val="0"/>
          <c:dPt>
            <c:idx val="0"/>
            <c:invertIfNegative val="0"/>
            <c:bubble3D val="0"/>
            <c:extLst>
              <c:ext xmlns:c16="http://schemas.microsoft.com/office/drawing/2014/chart" uri="{C3380CC4-5D6E-409C-BE32-E72D297353CC}">
                <c16:uniqueId val="{00000001-B9DE-4E86-BA26-487B9CE68532}"/>
              </c:ext>
            </c:extLst>
          </c:dPt>
          <c:dPt>
            <c:idx val="1"/>
            <c:invertIfNegative val="0"/>
            <c:bubble3D val="0"/>
            <c:extLst>
              <c:ext xmlns:c16="http://schemas.microsoft.com/office/drawing/2014/chart" uri="{C3380CC4-5D6E-409C-BE32-E72D297353CC}">
                <c16:uniqueId val="{00000003-B9DE-4E86-BA26-487B9CE68532}"/>
              </c:ext>
            </c:extLst>
          </c:dPt>
          <c:dPt>
            <c:idx val="2"/>
            <c:invertIfNegative val="0"/>
            <c:bubble3D val="0"/>
            <c:extLst>
              <c:ext xmlns:c16="http://schemas.microsoft.com/office/drawing/2014/chart" uri="{C3380CC4-5D6E-409C-BE32-E72D297353CC}">
                <c16:uniqueId val="{00000005-B9DE-4E86-BA26-487B9CE68532}"/>
              </c:ext>
            </c:extLst>
          </c:dPt>
          <c:dLbls>
            <c:spPr>
              <a:noFill/>
              <a:ln>
                <a:noFill/>
              </a:ln>
              <a:effectLst/>
            </c:spPr>
            <c:dLblPos val="outEnd"/>
            <c:showLegendKey val="0"/>
            <c:showVal val="1"/>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0"/>
                <c:pt idx="0">
                  <c:v>2008/2009</c:v>
                </c:pt>
                <c:pt idx="1">
                  <c:v>2009/2010</c:v>
                </c:pt>
                <c:pt idx="2">
                  <c:v>2010/2011</c:v>
                </c:pt>
                <c:pt idx="3">
                  <c:v>2011/2012</c:v>
                </c:pt>
                <c:pt idx="4">
                  <c:v>2012/2013</c:v>
                </c:pt>
                <c:pt idx="5">
                  <c:v>2013/2014</c:v>
                </c:pt>
                <c:pt idx="6">
                  <c:v>2014/2015</c:v>
                </c:pt>
                <c:pt idx="7">
                  <c:v>2015/2016</c:v>
                </c:pt>
                <c:pt idx="8">
                  <c:v>2016/2017</c:v>
                </c:pt>
                <c:pt idx="9">
                  <c:v>2017/2018**</c:v>
                </c:pt>
              </c:strCache>
            </c:strRef>
          </c:cat>
          <c:val>
            <c:numRef>
              <c:f>0</c:f>
              <c:numCache>
                <c:formatCode>General</c:formatCode>
                <c:ptCount val="10"/>
                <c:pt idx="0">
                  <c:v>20</c:v>
                </c:pt>
                <c:pt idx="1">
                  <c:v>0</c:v>
                </c:pt>
                <c:pt idx="2">
                  <c:v>58</c:v>
                </c:pt>
                <c:pt idx="3">
                  <c:v>69</c:v>
                </c:pt>
                <c:pt idx="4">
                  <c:v>73</c:v>
                </c:pt>
                <c:pt idx="5">
                  <c:v>68</c:v>
                </c:pt>
                <c:pt idx="6">
                  <c:v>72</c:v>
                </c:pt>
                <c:pt idx="7">
                  <c:v>63</c:v>
                </c:pt>
                <c:pt idx="8">
                  <c:v>50</c:v>
                </c:pt>
                <c:pt idx="9">
                  <c:v>57</c:v>
                </c:pt>
              </c:numCache>
            </c:numRef>
          </c:val>
          <c:extLst>
            <c:ext xmlns:c16="http://schemas.microsoft.com/office/drawing/2014/chart" uri="{C3380CC4-5D6E-409C-BE32-E72D297353CC}">
              <c16:uniqueId val="{00000006-B9DE-4E86-BA26-487B9CE68532}"/>
            </c:ext>
          </c:extLst>
        </c:ser>
        <c:dLbls>
          <c:showLegendKey val="0"/>
          <c:showVal val="0"/>
          <c:showCatName val="0"/>
          <c:showSerName val="0"/>
          <c:showPercent val="0"/>
          <c:showBubbleSize val="0"/>
        </c:dLbls>
        <c:gapWidth val="123"/>
        <c:axId val="71928648"/>
        <c:axId val="38196213"/>
      </c:barChart>
      <c:catAx>
        <c:axId val="71928648"/>
        <c:scaling>
          <c:orientation val="minMax"/>
        </c:scaling>
        <c:delete val="0"/>
        <c:axPos val="b"/>
        <c:numFmt formatCode="General" sourceLinked="0"/>
        <c:majorTickMark val="out"/>
        <c:minorTickMark val="none"/>
        <c:tickLblPos val="nextTo"/>
        <c:spPr>
          <a:ln w="9360">
            <a:solidFill>
              <a:srgbClr val="878787"/>
            </a:solidFill>
            <a:round/>
          </a:ln>
        </c:spPr>
        <c:txPr>
          <a:bodyPr/>
          <a:lstStyle/>
          <a:p>
            <a:pPr>
              <a:defRPr sz="800"/>
            </a:pPr>
            <a:endParaRPr lang="pt-BR"/>
          </a:p>
        </c:txPr>
        <c:crossAx val="38196213"/>
        <c:crosses val="autoZero"/>
        <c:auto val="1"/>
        <c:lblAlgn val="ctr"/>
        <c:lblOffset val="100"/>
        <c:noMultiLvlLbl val="1"/>
      </c:catAx>
      <c:valAx>
        <c:axId val="38196213"/>
        <c:scaling>
          <c:orientation val="minMax"/>
        </c:scaling>
        <c:delete val="1"/>
        <c:axPos val="l"/>
        <c:numFmt formatCode="General" sourceLinked="0"/>
        <c:majorTickMark val="out"/>
        <c:minorTickMark val="none"/>
        <c:tickLblPos val="nextTo"/>
        <c:crossAx val="71928648"/>
        <c:crosses val="autoZero"/>
        <c:crossBetween val="between"/>
      </c:valAx>
      <c:spPr>
        <a:noFill/>
        <a:ln>
          <a:noFill/>
        </a:ln>
      </c:spPr>
    </c:plotArea>
    <c:plotVisOnly val="1"/>
    <c:dispBlanksAs val="gap"/>
    <c:showDLblsOverMax val="1"/>
  </c:chart>
  <c:spPr>
    <a:noFill/>
    <a:ln>
      <a:noFill/>
    </a:ln>
  </c:spPr>
  <c:txPr>
    <a:bodyPr/>
    <a:lstStyle/>
    <a:p>
      <a:pPr>
        <a:defRPr>
          <a:latin typeface="Century Gothic" panose="020B0502020202020204" pitchFamily="34" charset="0"/>
        </a:defRPr>
      </a:pPr>
      <a:endParaRPr lang="pt-BR"/>
    </a:p>
  </c:txPr>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pt-BR"/>
  <c:roundedCorners val="0"/>
  <c:style val="2"/>
  <c:chart>
    <c:autoTitleDeleted val="1"/>
    <c:plotArea>
      <c:layout/>
      <c:barChart>
        <c:barDir val="bar"/>
        <c:grouping val="clustered"/>
        <c:varyColors val="0"/>
        <c:ser>
          <c:idx val="0"/>
          <c:order val="0"/>
          <c:tx>
            <c:strRef>
              <c:f>label 0</c:f>
              <c:strCache>
                <c:ptCount val="1"/>
                <c:pt idx="0">
                  <c:v>Total de Bolsas</c:v>
                </c:pt>
              </c:strCache>
            </c:strRef>
          </c:tx>
          <c:spPr>
            <a:solidFill>
              <a:srgbClr val="FFC000"/>
            </a:solidFill>
            <a:ln>
              <a:noFill/>
            </a:ln>
          </c:spPr>
          <c:invertIfNegative val="0"/>
          <c:dLbls>
            <c:spPr>
              <a:noFill/>
              <a:ln>
                <a:noFill/>
              </a:ln>
              <a:effectLst/>
            </c:spPr>
            <c:txPr>
              <a:bodyPr/>
              <a:lstStyle/>
              <a:p>
                <a:pPr>
                  <a:defRPr sz="800"/>
                </a:pPr>
                <a:endParaRPr lang="pt-BR"/>
              </a:p>
            </c:txPr>
            <c:dLblPos val="outEnd"/>
            <c:showLegendKey val="0"/>
            <c:showVal val="1"/>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2"/>
                <c:pt idx="0">
                  <c:v>FACALE</c:v>
                </c:pt>
                <c:pt idx="1">
                  <c:v>FACE</c:v>
                </c:pt>
                <c:pt idx="2">
                  <c:v>FACET</c:v>
                </c:pt>
                <c:pt idx="3">
                  <c:v>FADIR</c:v>
                </c:pt>
                <c:pt idx="4">
                  <c:v>FAED</c:v>
                </c:pt>
                <c:pt idx="5">
                  <c:v>FAEN</c:v>
                </c:pt>
                <c:pt idx="6">
                  <c:v>FAIND</c:v>
                </c:pt>
                <c:pt idx="7">
                  <c:v>FCA</c:v>
                </c:pt>
                <c:pt idx="8">
                  <c:v>FCBA</c:v>
                </c:pt>
                <c:pt idx="9">
                  <c:v>FCH</c:v>
                </c:pt>
                <c:pt idx="10">
                  <c:v>FCS</c:v>
                </c:pt>
                <c:pt idx="11">
                  <c:v>PROGRAD/EAD - UEMS - OUTRA IES</c:v>
                </c:pt>
              </c:strCache>
            </c:strRef>
          </c:cat>
          <c:val>
            <c:numRef>
              <c:f>0</c:f>
              <c:numCache>
                <c:formatCode>General</c:formatCode>
                <c:ptCount val="12"/>
                <c:pt idx="0">
                  <c:v>1</c:v>
                </c:pt>
                <c:pt idx="1">
                  <c:v>4</c:v>
                </c:pt>
                <c:pt idx="2">
                  <c:v>11</c:v>
                </c:pt>
                <c:pt idx="3">
                  <c:v>5</c:v>
                </c:pt>
                <c:pt idx="4">
                  <c:v>1</c:v>
                </c:pt>
                <c:pt idx="5">
                  <c:v>6</c:v>
                </c:pt>
                <c:pt idx="6">
                  <c:v>1</c:v>
                </c:pt>
                <c:pt idx="7">
                  <c:v>10</c:v>
                </c:pt>
                <c:pt idx="8">
                  <c:v>10</c:v>
                </c:pt>
                <c:pt idx="9">
                  <c:v>3</c:v>
                </c:pt>
                <c:pt idx="10">
                  <c:v>5</c:v>
                </c:pt>
                <c:pt idx="11">
                  <c:v>0</c:v>
                </c:pt>
              </c:numCache>
            </c:numRef>
          </c:val>
          <c:extLst>
            <c:ext xmlns:c16="http://schemas.microsoft.com/office/drawing/2014/chart" uri="{C3380CC4-5D6E-409C-BE32-E72D297353CC}">
              <c16:uniqueId val="{00000000-26C2-4AD7-A4ED-D34FE9DFD1F1}"/>
            </c:ext>
          </c:extLst>
        </c:ser>
        <c:dLbls>
          <c:showLegendKey val="0"/>
          <c:showVal val="0"/>
          <c:showCatName val="0"/>
          <c:showSerName val="0"/>
          <c:showPercent val="0"/>
          <c:showBubbleSize val="0"/>
        </c:dLbls>
        <c:gapWidth val="49"/>
        <c:axId val="69465620"/>
        <c:axId val="53225458"/>
      </c:barChart>
      <c:catAx>
        <c:axId val="69465620"/>
        <c:scaling>
          <c:orientation val="minMax"/>
        </c:scaling>
        <c:delete val="0"/>
        <c:axPos val="l"/>
        <c:numFmt formatCode="General" sourceLinked="0"/>
        <c:majorTickMark val="out"/>
        <c:minorTickMark val="none"/>
        <c:tickLblPos val="nextTo"/>
        <c:spPr>
          <a:ln w="9360">
            <a:solidFill>
              <a:srgbClr val="878787"/>
            </a:solidFill>
            <a:round/>
          </a:ln>
        </c:spPr>
        <c:txPr>
          <a:bodyPr/>
          <a:lstStyle/>
          <a:p>
            <a:pPr>
              <a:defRPr sz="800"/>
            </a:pPr>
            <a:endParaRPr lang="pt-BR"/>
          </a:p>
        </c:txPr>
        <c:crossAx val="53225458"/>
        <c:crosses val="autoZero"/>
        <c:auto val="1"/>
        <c:lblAlgn val="ctr"/>
        <c:lblOffset val="100"/>
        <c:noMultiLvlLbl val="1"/>
      </c:catAx>
      <c:valAx>
        <c:axId val="53225458"/>
        <c:scaling>
          <c:orientation val="minMax"/>
        </c:scaling>
        <c:delete val="1"/>
        <c:axPos val="b"/>
        <c:numFmt formatCode="General" sourceLinked="0"/>
        <c:majorTickMark val="out"/>
        <c:minorTickMark val="none"/>
        <c:tickLblPos val="nextTo"/>
        <c:crossAx val="69465620"/>
        <c:crosses val="autoZero"/>
        <c:crossBetween val="between"/>
      </c:valAx>
      <c:spPr>
        <a:noFill/>
        <a:ln>
          <a:noFill/>
        </a:ln>
      </c:spPr>
    </c:plotArea>
    <c:plotVisOnly val="1"/>
    <c:dispBlanksAs val="gap"/>
    <c:showDLblsOverMax val="1"/>
  </c:chart>
  <c:spPr>
    <a:noFill/>
    <a:ln>
      <a:noFill/>
    </a:ln>
  </c:spPr>
  <c:txPr>
    <a:bodyPr/>
    <a:lstStyle/>
    <a:p>
      <a:pPr>
        <a:defRPr>
          <a:latin typeface="Century Gothic" panose="020B0502020202020204" pitchFamily="34" charset="0"/>
        </a:defRPr>
      </a:pPr>
      <a:endParaRPr lang="pt-BR"/>
    </a:p>
  </c:txPr>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pt-BR"/>
  <c:roundedCorners val="0"/>
  <c:style val="2"/>
  <c:chart>
    <c:autoTitleDeleted val="1"/>
    <c:plotArea>
      <c:layout/>
      <c:barChart>
        <c:barDir val="col"/>
        <c:grouping val="clustered"/>
        <c:varyColors val="0"/>
        <c:ser>
          <c:idx val="0"/>
          <c:order val="0"/>
          <c:tx>
            <c:strRef>
              <c:f>label 0</c:f>
              <c:strCache>
                <c:ptCount val="1"/>
                <c:pt idx="0">
                  <c:v>Total de Bolsas</c:v>
                </c:pt>
              </c:strCache>
            </c:strRef>
          </c:tx>
          <c:spPr>
            <a:solidFill>
              <a:srgbClr val="FFC000"/>
            </a:solidFill>
            <a:ln>
              <a:noFill/>
            </a:ln>
          </c:spPr>
          <c:invertIfNegative val="0"/>
          <c:dLbls>
            <c:spPr>
              <a:noFill/>
              <a:ln>
                <a:noFill/>
              </a:ln>
              <a:effectLst/>
            </c:spPr>
            <c:txPr>
              <a:bodyPr/>
              <a:lstStyle/>
              <a:p>
                <a:pPr>
                  <a:defRPr sz="1000" b="0" strike="noStrike" spc="-1">
                    <a:solidFill>
                      <a:srgbClr val="000000"/>
                    </a:solidFill>
                    <a:latin typeface="Century Gothic"/>
                  </a:defRPr>
                </a:pPr>
                <a:endParaRPr lang="pt-BR"/>
              </a:p>
            </c:txPr>
            <c:dLblPos val="outEnd"/>
            <c:showLegendKey val="0"/>
            <c:showVal val="1"/>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2"/>
                <c:pt idx="0">
                  <c:v>Agosto</c:v>
                </c:pt>
                <c:pt idx="1">
                  <c:v>Setembro</c:v>
                </c:pt>
                <c:pt idx="2">
                  <c:v>Outubro</c:v>
                </c:pt>
                <c:pt idx="3">
                  <c:v>Novembro</c:v>
                </c:pt>
                <c:pt idx="4">
                  <c:v>Dezembro</c:v>
                </c:pt>
                <c:pt idx="5">
                  <c:v>Janeiro</c:v>
                </c:pt>
                <c:pt idx="6">
                  <c:v>Fevereiro</c:v>
                </c:pt>
                <c:pt idx="7">
                  <c:v>Março</c:v>
                </c:pt>
                <c:pt idx="8">
                  <c:v>Abril</c:v>
                </c:pt>
                <c:pt idx="9">
                  <c:v>Maio</c:v>
                </c:pt>
                <c:pt idx="10">
                  <c:v>Junho</c:v>
                </c:pt>
                <c:pt idx="11">
                  <c:v>Julho</c:v>
                </c:pt>
              </c:strCache>
            </c:strRef>
          </c:cat>
          <c:val>
            <c:numRef>
              <c:f>0</c:f>
              <c:numCache>
                <c:formatCode>General</c:formatCode>
                <c:ptCount val="12"/>
                <c:pt idx="0">
                  <c:v>50</c:v>
                </c:pt>
                <c:pt idx="1">
                  <c:v>51</c:v>
                </c:pt>
                <c:pt idx="2">
                  <c:v>51</c:v>
                </c:pt>
                <c:pt idx="3">
                  <c:v>51</c:v>
                </c:pt>
                <c:pt idx="4">
                  <c:v>50</c:v>
                </c:pt>
                <c:pt idx="5">
                  <c:v>49</c:v>
                </c:pt>
                <c:pt idx="6">
                  <c:v>56</c:v>
                </c:pt>
                <c:pt idx="7">
                  <c:v>55</c:v>
                </c:pt>
                <c:pt idx="8">
                  <c:v>54</c:v>
                </c:pt>
                <c:pt idx="9">
                  <c:v>54</c:v>
                </c:pt>
                <c:pt idx="10">
                  <c:v>54</c:v>
                </c:pt>
                <c:pt idx="11">
                  <c:v>54</c:v>
                </c:pt>
              </c:numCache>
            </c:numRef>
          </c:val>
          <c:extLst>
            <c:ext xmlns:c16="http://schemas.microsoft.com/office/drawing/2014/chart" uri="{C3380CC4-5D6E-409C-BE32-E72D297353CC}">
              <c16:uniqueId val="{00000000-AD46-444C-98EF-911A4B65E318}"/>
            </c:ext>
          </c:extLst>
        </c:ser>
        <c:dLbls>
          <c:showLegendKey val="0"/>
          <c:showVal val="0"/>
          <c:showCatName val="0"/>
          <c:showSerName val="0"/>
          <c:showPercent val="0"/>
          <c:showBubbleSize val="0"/>
        </c:dLbls>
        <c:gapWidth val="49"/>
        <c:axId val="24461284"/>
        <c:axId val="66027196"/>
      </c:barChart>
      <c:catAx>
        <c:axId val="24461284"/>
        <c:scaling>
          <c:orientation val="minMax"/>
        </c:scaling>
        <c:delete val="0"/>
        <c:axPos val="b"/>
        <c:numFmt formatCode="General" sourceLinked="0"/>
        <c:majorTickMark val="out"/>
        <c:minorTickMark val="none"/>
        <c:tickLblPos val="nextTo"/>
        <c:spPr>
          <a:ln w="9360">
            <a:solidFill>
              <a:srgbClr val="878787"/>
            </a:solidFill>
            <a:round/>
          </a:ln>
        </c:spPr>
        <c:txPr>
          <a:bodyPr/>
          <a:lstStyle/>
          <a:p>
            <a:pPr>
              <a:defRPr sz="1000" b="0" strike="noStrike" spc="-1">
                <a:solidFill>
                  <a:srgbClr val="000000"/>
                </a:solidFill>
                <a:latin typeface="Century Gothic"/>
                <a:ea typeface="Tahoma"/>
              </a:defRPr>
            </a:pPr>
            <a:endParaRPr lang="pt-BR"/>
          </a:p>
        </c:txPr>
        <c:crossAx val="66027196"/>
        <c:crosses val="autoZero"/>
        <c:auto val="1"/>
        <c:lblAlgn val="ctr"/>
        <c:lblOffset val="100"/>
        <c:noMultiLvlLbl val="1"/>
      </c:catAx>
      <c:valAx>
        <c:axId val="66027196"/>
        <c:scaling>
          <c:orientation val="minMax"/>
        </c:scaling>
        <c:delete val="1"/>
        <c:axPos val="l"/>
        <c:numFmt formatCode="General" sourceLinked="0"/>
        <c:majorTickMark val="out"/>
        <c:minorTickMark val="none"/>
        <c:tickLblPos val="nextTo"/>
        <c:crossAx val="24461284"/>
        <c:crosses val="autoZero"/>
        <c:crossBetween val="between"/>
      </c:valAx>
      <c:spPr>
        <a:noFill/>
        <a:ln>
          <a:noFill/>
        </a:ln>
      </c:spPr>
    </c:plotArea>
    <c:plotVisOnly val="1"/>
    <c:dispBlanksAs val="gap"/>
    <c:showDLblsOverMax val="1"/>
  </c:chart>
  <c:spPr>
    <a:noFill/>
    <a:ln>
      <a:noFill/>
    </a:ln>
  </c:spPr>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Quadro_Histórico_PIBIC_EM!$C$70</c:f>
              <c:strCache>
                <c:ptCount val="1"/>
                <c:pt idx="0">
                  <c:v>Total de Bolsas</c:v>
                </c:pt>
              </c:strCache>
            </c:strRef>
          </c:tx>
          <c:spPr>
            <a:solidFill>
              <a:srgbClr val="FFC000"/>
            </a:solidFill>
            <a:effectLst>
              <a:outerShdw blurRad="50800" dist="50800" dir="5400000" algn="ctr" rotWithShape="0">
                <a:schemeClr val="tx1">
                  <a:lumMod val="65000"/>
                  <a:lumOff val="35000"/>
                </a:schemeClr>
              </a:outerShdw>
            </a:effectLst>
          </c:spPr>
          <c:invertIfNegative val="0"/>
          <c:dLbls>
            <c:spPr>
              <a:noFill/>
              <a:ln>
                <a:noFill/>
              </a:ln>
              <a:effectLst/>
            </c:spPr>
            <c:txPr>
              <a:bodyPr/>
              <a:lstStyle/>
              <a:p>
                <a:pPr>
                  <a:defRPr sz="1000" b="0">
                    <a:solidFill>
                      <a:schemeClr val="tx1"/>
                    </a:solidFill>
                    <a:latin typeface="Century Gothic" panose="020B0502020202020204" pitchFamily="34" charset="0"/>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Quadro_Histórico_PIBIC_EM!$D$56:$O$56</c:f>
              <c:strCache>
                <c:ptCount val="12"/>
                <c:pt idx="0">
                  <c:v>Agosto</c:v>
                </c:pt>
                <c:pt idx="1">
                  <c:v>Setembro</c:v>
                </c:pt>
                <c:pt idx="2">
                  <c:v>Outubro</c:v>
                </c:pt>
                <c:pt idx="3">
                  <c:v>Novembro</c:v>
                </c:pt>
                <c:pt idx="4">
                  <c:v>Dezembro</c:v>
                </c:pt>
                <c:pt idx="5">
                  <c:v>Janeiro</c:v>
                </c:pt>
                <c:pt idx="6">
                  <c:v>Fevereiro</c:v>
                </c:pt>
                <c:pt idx="7">
                  <c:v>Março</c:v>
                </c:pt>
                <c:pt idx="8">
                  <c:v>Abril</c:v>
                </c:pt>
                <c:pt idx="9">
                  <c:v>Maio</c:v>
                </c:pt>
                <c:pt idx="10">
                  <c:v>Junho</c:v>
                </c:pt>
                <c:pt idx="11">
                  <c:v>Julho</c:v>
                </c:pt>
              </c:strCache>
            </c:strRef>
          </c:cat>
          <c:val>
            <c:numRef>
              <c:f>Quadro_Histórico_PIBIC_EM!$D$70:$O$70</c:f>
              <c:numCache>
                <c:formatCode>General</c:formatCode>
                <c:ptCount val="12"/>
                <c:pt idx="0">
                  <c:v>58</c:v>
                </c:pt>
                <c:pt idx="1">
                  <c:v>58</c:v>
                </c:pt>
                <c:pt idx="2">
                  <c:v>58</c:v>
                </c:pt>
                <c:pt idx="3">
                  <c:v>55</c:v>
                </c:pt>
                <c:pt idx="4">
                  <c:v>57</c:v>
                </c:pt>
                <c:pt idx="5">
                  <c:v>53</c:v>
                </c:pt>
                <c:pt idx="6">
                  <c:v>52</c:v>
                </c:pt>
                <c:pt idx="7">
                  <c:v>50</c:v>
                </c:pt>
                <c:pt idx="8">
                  <c:v>50</c:v>
                </c:pt>
                <c:pt idx="9">
                  <c:v>50</c:v>
                </c:pt>
                <c:pt idx="10">
                  <c:v>49</c:v>
                </c:pt>
                <c:pt idx="11">
                  <c:v>48</c:v>
                </c:pt>
              </c:numCache>
            </c:numRef>
          </c:val>
          <c:extLst>
            <c:ext xmlns:c16="http://schemas.microsoft.com/office/drawing/2014/chart" uri="{C3380CC4-5D6E-409C-BE32-E72D297353CC}">
              <c16:uniqueId val="{00000000-8639-4499-A4B4-CFA42804934C}"/>
            </c:ext>
          </c:extLst>
        </c:ser>
        <c:dLbls>
          <c:showLegendKey val="0"/>
          <c:showVal val="0"/>
          <c:showCatName val="0"/>
          <c:showSerName val="0"/>
          <c:showPercent val="0"/>
          <c:showBubbleSize val="0"/>
        </c:dLbls>
        <c:gapWidth val="49"/>
        <c:axId val="125940480"/>
        <c:axId val="125942016"/>
      </c:barChart>
      <c:catAx>
        <c:axId val="125940480"/>
        <c:scaling>
          <c:orientation val="minMax"/>
        </c:scaling>
        <c:delete val="0"/>
        <c:axPos val="b"/>
        <c:numFmt formatCode="General" sourceLinked="0"/>
        <c:majorTickMark val="out"/>
        <c:minorTickMark val="none"/>
        <c:tickLblPos val="nextTo"/>
        <c:txPr>
          <a:bodyPr/>
          <a:lstStyle/>
          <a:p>
            <a:pPr>
              <a:defRPr sz="1000">
                <a:latin typeface="Century Gothic" panose="020B0502020202020204" pitchFamily="34" charset="0"/>
                <a:ea typeface="Tahoma" panose="020B0604030504040204" pitchFamily="34" charset="0"/>
                <a:cs typeface="Tahoma" panose="020B0604030504040204" pitchFamily="34" charset="0"/>
              </a:defRPr>
            </a:pPr>
            <a:endParaRPr lang="pt-BR"/>
          </a:p>
        </c:txPr>
        <c:crossAx val="125942016"/>
        <c:crosses val="autoZero"/>
        <c:auto val="1"/>
        <c:lblAlgn val="ctr"/>
        <c:lblOffset val="100"/>
        <c:noMultiLvlLbl val="0"/>
      </c:catAx>
      <c:valAx>
        <c:axId val="125942016"/>
        <c:scaling>
          <c:orientation val="minMax"/>
        </c:scaling>
        <c:delete val="1"/>
        <c:axPos val="l"/>
        <c:majorGridlines>
          <c:spPr>
            <a:ln>
              <a:noFill/>
            </a:ln>
          </c:spPr>
        </c:majorGridlines>
        <c:numFmt formatCode="General" sourceLinked="1"/>
        <c:majorTickMark val="out"/>
        <c:minorTickMark val="none"/>
        <c:tickLblPos val="nextTo"/>
        <c:crossAx val="125940480"/>
        <c:crosses val="autoZero"/>
        <c:crossBetween val="between"/>
      </c:valAx>
    </c:plotArea>
    <c:plotVisOnly val="1"/>
    <c:dispBlanksAs val="gap"/>
    <c:showDLblsOverMax val="0"/>
  </c:chart>
  <c:spPr>
    <a:ln>
      <a:noFill/>
    </a:ln>
  </c:sp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Quadro_Histórico_PIBIC_PNAES!$C$26</c:f>
              <c:strCache>
                <c:ptCount val="1"/>
                <c:pt idx="0">
                  <c:v>Total de Bolsas</c:v>
                </c:pt>
              </c:strCache>
            </c:strRef>
          </c:tx>
          <c:spPr>
            <a:solidFill>
              <a:srgbClr val="FFC000"/>
            </a:solidFill>
            <a:effectLst>
              <a:outerShdw blurRad="50800" dist="38100" dir="2700000" algn="ctr" rotWithShape="0">
                <a:srgbClr val="000000">
                  <a:alpha val="40000"/>
                </a:srgbClr>
              </a:outerShdw>
            </a:effectLst>
          </c:spPr>
          <c:invertIfNegative val="0"/>
          <c:dPt>
            <c:idx val="0"/>
            <c:invertIfNegative val="0"/>
            <c:bubble3D val="0"/>
            <c:extLst>
              <c:ext xmlns:c16="http://schemas.microsoft.com/office/drawing/2014/chart" uri="{C3380CC4-5D6E-409C-BE32-E72D297353CC}">
                <c16:uniqueId val="{00000000-DBF6-413A-9AFF-FA0EBD39AF62}"/>
              </c:ext>
            </c:extLst>
          </c:dPt>
          <c:dPt>
            <c:idx val="1"/>
            <c:invertIfNegative val="0"/>
            <c:bubble3D val="0"/>
            <c:extLst>
              <c:ext xmlns:c16="http://schemas.microsoft.com/office/drawing/2014/chart" uri="{C3380CC4-5D6E-409C-BE32-E72D297353CC}">
                <c16:uniqueId val="{00000001-DBF6-413A-9AFF-FA0EBD39AF62}"/>
              </c:ext>
            </c:extLst>
          </c:dPt>
          <c:dPt>
            <c:idx val="2"/>
            <c:invertIfNegative val="0"/>
            <c:bubble3D val="0"/>
            <c:spPr>
              <a:solidFill>
                <a:srgbClr val="FFC000"/>
              </a:solidFill>
              <a:effectLst>
                <a:outerShdw algn="ctr" rotWithShape="0">
                  <a:srgbClr val="000000"/>
                </a:outerShdw>
              </a:effectLst>
            </c:spPr>
            <c:extLst>
              <c:ext xmlns:c16="http://schemas.microsoft.com/office/drawing/2014/chart" uri="{C3380CC4-5D6E-409C-BE32-E72D297353CC}">
                <c16:uniqueId val="{00000003-DBF6-413A-9AFF-FA0EBD39AF62}"/>
              </c:ext>
            </c:extLst>
          </c:dPt>
          <c:dLbls>
            <c:spPr>
              <a:solidFill>
                <a:schemeClr val="bg1"/>
              </a:solid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Quadro_Histórico_PIBIC_PNAES!$N$13:$O$13</c:f>
              <c:strCache>
                <c:ptCount val="2"/>
                <c:pt idx="0">
                  <c:v>2016/2017</c:v>
                </c:pt>
                <c:pt idx="1">
                  <c:v>2017/2018**</c:v>
                </c:pt>
              </c:strCache>
            </c:strRef>
          </c:cat>
          <c:val>
            <c:numRef>
              <c:f>Quadro_Histórico_PIBIC_PNAES!$N$26:$O$26</c:f>
              <c:numCache>
                <c:formatCode>General</c:formatCode>
                <c:ptCount val="2"/>
                <c:pt idx="0">
                  <c:v>29</c:v>
                </c:pt>
                <c:pt idx="1">
                  <c:v>19</c:v>
                </c:pt>
              </c:numCache>
            </c:numRef>
          </c:val>
          <c:extLst>
            <c:ext xmlns:c16="http://schemas.microsoft.com/office/drawing/2014/chart" uri="{C3380CC4-5D6E-409C-BE32-E72D297353CC}">
              <c16:uniqueId val="{00000004-DBF6-413A-9AFF-FA0EBD39AF62}"/>
            </c:ext>
          </c:extLst>
        </c:ser>
        <c:dLbls>
          <c:showLegendKey val="0"/>
          <c:showVal val="0"/>
          <c:showCatName val="0"/>
          <c:showSerName val="0"/>
          <c:showPercent val="0"/>
          <c:showBubbleSize val="0"/>
        </c:dLbls>
        <c:gapWidth val="299"/>
        <c:axId val="124239232"/>
        <c:axId val="124241024"/>
      </c:barChart>
      <c:catAx>
        <c:axId val="124239232"/>
        <c:scaling>
          <c:orientation val="minMax"/>
        </c:scaling>
        <c:delete val="0"/>
        <c:axPos val="b"/>
        <c:numFmt formatCode="General" sourceLinked="0"/>
        <c:majorTickMark val="out"/>
        <c:minorTickMark val="none"/>
        <c:tickLblPos val="nextTo"/>
        <c:crossAx val="124241024"/>
        <c:crosses val="autoZero"/>
        <c:auto val="1"/>
        <c:lblAlgn val="ctr"/>
        <c:lblOffset val="100"/>
        <c:noMultiLvlLbl val="0"/>
      </c:catAx>
      <c:valAx>
        <c:axId val="124241024"/>
        <c:scaling>
          <c:orientation val="minMax"/>
        </c:scaling>
        <c:delete val="1"/>
        <c:axPos val="l"/>
        <c:majorGridlines>
          <c:spPr>
            <a:ln>
              <a:noFill/>
            </a:ln>
          </c:spPr>
        </c:majorGridlines>
        <c:numFmt formatCode="General" sourceLinked="1"/>
        <c:majorTickMark val="out"/>
        <c:minorTickMark val="none"/>
        <c:tickLblPos val="nextTo"/>
        <c:crossAx val="124239232"/>
        <c:crosses val="autoZero"/>
        <c:crossBetween val="between"/>
      </c:valAx>
      <c:spPr>
        <a:noFill/>
      </c:spPr>
    </c:plotArea>
    <c:plotVisOnly val="1"/>
    <c:dispBlanksAs val="gap"/>
    <c:showDLblsOverMax val="0"/>
  </c:chart>
  <c:spPr>
    <a:ln cap="rnd">
      <a:noFill/>
    </a:ln>
  </c:spPr>
  <c:txPr>
    <a:bodyPr/>
    <a:lstStyle/>
    <a:p>
      <a:pPr>
        <a:defRPr>
          <a:latin typeface="Century Gothic" panose="020B0502020202020204" pitchFamily="34" charset="0"/>
        </a:defRPr>
      </a:pPr>
      <a:endParaRPr lang="pt-BR"/>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label 0</c:f>
              <c:strCache>
                <c:ptCount val="1"/>
                <c:pt idx="0">
                  <c:v>Total de Bolsas</c:v>
                </c:pt>
              </c:strCache>
            </c:strRef>
          </c:tx>
          <c:spPr>
            <a:solidFill>
              <a:srgbClr val="FFC000"/>
            </a:solidFill>
            <a:ln>
              <a:noFill/>
            </a:ln>
          </c:spPr>
          <c:invertIfNegative val="0"/>
          <c:dLbls>
            <c:spPr>
              <a:noFill/>
              <a:ln>
                <a:noFill/>
              </a:ln>
              <a:effectLst/>
            </c:spPr>
            <c:txPr>
              <a:bodyPr/>
              <a:lstStyle/>
              <a:p>
                <a:pPr>
                  <a:defRPr sz="800"/>
                </a:pPr>
                <a:endParaRPr lang="pt-BR"/>
              </a:p>
            </c:txPr>
            <c:dLblPos val="outEnd"/>
            <c:showLegendKey val="0"/>
            <c:showVal val="1"/>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2"/>
                <c:pt idx="0">
                  <c:v>FACALE</c:v>
                </c:pt>
                <c:pt idx="1">
                  <c:v>FACE</c:v>
                </c:pt>
                <c:pt idx="2">
                  <c:v>FACET</c:v>
                </c:pt>
                <c:pt idx="3">
                  <c:v>FADIR</c:v>
                </c:pt>
                <c:pt idx="4">
                  <c:v>FAED</c:v>
                </c:pt>
                <c:pt idx="5">
                  <c:v>FAEN</c:v>
                </c:pt>
                <c:pt idx="6">
                  <c:v>FAIND</c:v>
                </c:pt>
                <c:pt idx="7">
                  <c:v>FCA</c:v>
                </c:pt>
                <c:pt idx="8">
                  <c:v>FCBA</c:v>
                </c:pt>
                <c:pt idx="9">
                  <c:v>FCH</c:v>
                </c:pt>
                <c:pt idx="10">
                  <c:v>FCS</c:v>
                </c:pt>
                <c:pt idx="11">
                  <c:v>PROGRAD/EAD - UEMS - OUTRA IES</c:v>
                </c:pt>
              </c:strCache>
            </c:strRef>
          </c:cat>
          <c:val>
            <c:numRef>
              <c:f>0</c:f>
              <c:numCache>
                <c:formatCode>General</c:formatCode>
                <c:ptCount val="12"/>
                <c:pt idx="0">
                  <c:v>0</c:v>
                </c:pt>
                <c:pt idx="1">
                  <c:v>0</c:v>
                </c:pt>
                <c:pt idx="2">
                  <c:v>6</c:v>
                </c:pt>
                <c:pt idx="3">
                  <c:v>0</c:v>
                </c:pt>
                <c:pt idx="4">
                  <c:v>1</c:v>
                </c:pt>
                <c:pt idx="5">
                  <c:v>5</c:v>
                </c:pt>
                <c:pt idx="6">
                  <c:v>0</c:v>
                </c:pt>
                <c:pt idx="7">
                  <c:v>3</c:v>
                </c:pt>
                <c:pt idx="8">
                  <c:v>3</c:v>
                </c:pt>
                <c:pt idx="9">
                  <c:v>1</c:v>
                </c:pt>
                <c:pt idx="10">
                  <c:v>0</c:v>
                </c:pt>
                <c:pt idx="11">
                  <c:v>0</c:v>
                </c:pt>
              </c:numCache>
            </c:numRef>
          </c:val>
          <c:extLst>
            <c:ext xmlns:c16="http://schemas.microsoft.com/office/drawing/2014/chart" uri="{C3380CC4-5D6E-409C-BE32-E72D297353CC}">
              <c16:uniqueId val="{00000000-DA63-4D00-814A-553D51A9834D}"/>
            </c:ext>
          </c:extLst>
        </c:ser>
        <c:dLbls>
          <c:showLegendKey val="0"/>
          <c:showVal val="0"/>
          <c:showCatName val="0"/>
          <c:showSerName val="0"/>
          <c:showPercent val="0"/>
          <c:showBubbleSize val="0"/>
        </c:dLbls>
        <c:gapWidth val="49"/>
        <c:axId val="34766646"/>
        <c:axId val="80225287"/>
      </c:barChart>
      <c:catAx>
        <c:axId val="34766646"/>
        <c:scaling>
          <c:orientation val="minMax"/>
        </c:scaling>
        <c:delete val="0"/>
        <c:axPos val="l"/>
        <c:numFmt formatCode="General" sourceLinked="0"/>
        <c:majorTickMark val="out"/>
        <c:minorTickMark val="none"/>
        <c:tickLblPos val="nextTo"/>
        <c:spPr>
          <a:ln w="9360">
            <a:solidFill>
              <a:srgbClr val="878787"/>
            </a:solidFill>
            <a:round/>
          </a:ln>
        </c:spPr>
        <c:txPr>
          <a:bodyPr/>
          <a:lstStyle/>
          <a:p>
            <a:pPr>
              <a:defRPr sz="800"/>
            </a:pPr>
            <a:endParaRPr lang="pt-BR"/>
          </a:p>
        </c:txPr>
        <c:crossAx val="80225287"/>
        <c:crosses val="autoZero"/>
        <c:auto val="1"/>
        <c:lblAlgn val="ctr"/>
        <c:lblOffset val="100"/>
        <c:noMultiLvlLbl val="1"/>
      </c:catAx>
      <c:valAx>
        <c:axId val="80225287"/>
        <c:scaling>
          <c:orientation val="minMax"/>
        </c:scaling>
        <c:delete val="1"/>
        <c:axPos val="b"/>
        <c:numFmt formatCode="General" sourceLinked="0"/>
        <c:majorTickMark val="out"/>
        <c:minorTickMark val="none"/>
        <c:tickLblPos val="nextTo"/>
        <c:crossAx val="34766646"/>
        <c:crosses val="autoZero"/>
        <c:crossBetween val="between"/>
      </c:valAx>
      <c:spPr>
        <a:noFill/>
        <a:ln>
          <a:noFill/>
        </a:ln>
      </c:spPr>
    </c:plotArea>
    <c:plotVisOnly val="1"/>
    <c:dispBlanksAs val="gap"/>
    <c:showDLblsOverMax val="1"/>
  </c:chart>
  <c:spPr>
    <a:noFill/>
    <a:ln>
      <a:noFill/>
    </a:ln>
  </c:spPr>
  <c:txPr>
    <a:bodyPr/>
    <a:lstStyle/>
    <a:p>
      <a:pPr>
        <a:defRPr>
          <a:latin typeface="Century Gothic" panose="020B0502020202020204" pitchFamily="34" charset="0"/>
        </a:defRPr>
      </a:pPr>
      <a:endParaRPr lang="pt-BR"/>
    </a:p>
  </c:txPr>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Quadro_Histórico_PIBIC_PNAES!$C$48</c:f>
              <c:strCache>
                <c:ptCount val="1"/>
                <c:pt idx="0">
                  <c:v>Total de Bolsas</c:v>
                </c:pt>
              </c:strCache>
            </c:strRef>
          </c:tx>
          <c:spPr>
            <a:solidFill>
              <a:srgbClr val="FFC000"/>
            </a:solidFill>
            <a:effectLst>
              <a:outerShdw blurRad="50800" dist="50800" dir="5400000" algn="ctr" rotWithShape="0">
                <a:schemeClr val="tx1">
                  <a:lumMod val="65000"/>
                  <a:lumOff val="35000"/>
                </a:schemeClr>
              </a:outerShdw>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Quadro_Histórico_PIBIC_EM!$D$36:$O$36</c:f>
              <c:strCache>
                <c:ptCount val="12"/>
                <c:pt idx="0">
                  <c:v>Agosto</c:v>
                </c:pt>
                <c:pt idx="1">
                  <c:v>Setembro</c:v>
                </c:pt>
                <c:pt idx="2">
                  <c:v>Outubro</c:v>
                </c:pt>
                <c:pt idx="3">
                  <c:v>Novembro</c:v>
                </c:pt>
                <c:pt idx="4">
                  <c:v>Dezembro</c:v>
                </c:pt>
                <c:pt idx="5">
                  <c:v>Janeiro</c:v>
                </c:pt>
                <c:pt idx="6">
                  <c:v>Fevereiro</c:v>
                </c:pt>
                <c:pt idx="7">
                  <c:v>Março</c:v>
                </c:pt>
                <c:pt idx="8">
                  <c:v>Abril</c:v>
                </c:pt>
                <c:pt idx="9">
                  <c:v>Maio</c:v>
                </c:pt>
                <c:pt idx="10">
                  <c:v>Junho</c:v>
                </c:pt>
                <c:pt idx="11">
                  <c:v>Julho</c:v>
                </c:pt>
              </c:strCache>
            </c:strRef>
          </c:cat>
          <c:val>
            <c:numRef>
              <c:f>Quadro_Histórico_PIBIC_PNAES!$D$48:$O$48</c:f>
              <c:numCache>
                <c:formatCode>General</c:formatCode>
                <c:ptCount val="12"/>
                <c:pt idx="0">
                  <c:v>29</c:v>
                </c:pt>
                <c:pt idx="1">
                  <c:v>29</c:v>
                </c:pt>
                <c:pt idx="2">
                  <c:v>29</c:v>
                </c:pt>
                <c:pt idx="3">
                  <c:v>29</c:v>
                </c:pt>
                <c:pt idx="4">
                  <c:v>29</c:v>
                </c:pt>
                <c:pt idx="5">
                  <c:v>28</c:v>
                </c:pt>
                <c:pt idx="6">
                  <c:v>28</c:v>
                </c:pt>
                <c:pt idx="7">
                  <c:v>28</c:v>
                </c:pt>
                <c:pt idx="8">
                  <c:v>28</c:v>
                </c:pt>
                <c:pt idx="9">
                  <c:v>28</c:v>
                </c:pt>
                <c:pt idx="10">
                  <c:v>28</c:v>
                </c:pt>
                <c:pt idx="11">
                  <c:v>28</c:v>
                </c:pt>
              </c:numCache>
            </c:numRef>
          </c:val>
          <c:extLst>
            <c:ext xmlns:c16="http://schemas.microsoft.com/office/drawing/2014/chart" uri="{C3380CC4-5D6E-409C-BE32-E72D297353CC}">
              <c16:uniqueId val="{00000000-4DC7-48E8-B92A-88A70DD9BB61}"/>
            </c:ext>
          </c:extLst>
        </c:ser>
        <c:dLbls>
          <c:showLegendKey val="0"/>
          <c:showVal val="0"/>
          <c:showCatName val="0"/>
          <c:showSerName val="0"/>
          <c:showPercent val="0"/>
          <c:showBubbleSize val="0"/>
        </c:dLbls>
        <c:gapWidth val="49"/>
        <c:axId val="124209024"/>
        <c:axId val="124210560"/>
      </c:barChart>
      <c:catAx>
        <c:axId val="124209024"/>
        <c:scaling>
          <c:orientation val="minMax"/>
        </c:scaling>
        <c:delete val="0"/>
        <c:axPos val="b"/>
        <c:numFmt formatCode="General" sourceLinked="0"/>
        <c:majorTickMark val="out"/>
        <c:minorTickMark val="none"/>
        <c:tickLblPos val="nextTo"/>
        <c:crossAx val="124210560"/>
        <c:crosses val="autoZero"/>
        <c:auto val="1"/>
        <c:lblAlgn val="ctr"/>
        <c:lblOffset val="100"/>
        <c:noMultiLvlLbl val="0"/>
      </c:catAx>
      <c:valAx>
        <c:axId val="124210560"/>
        <c:scaling>
          <c:orientation val="minMax"/>
        </c:scaling>
        <c:delete val="1"/>
        <c:axPos val="l"/>
        <c:majorGridlines>
          <c:spPr>
            <a:ln>
              <a:noFill/>
            </a:ln>
          </c:spPr>
        </c:majorGridlines>
        <c:numFmt formatCode="General" sourceLinked="1"/>
        <c:majorTickMark val="out"/>
        <c:minorTickMark val="none"/>
        <c:tickLblPos val="nextTo"/>
        <c:crossAx val="124209024"/>
        <c:crosses val="autoZero"/>
        <c:crossBetween val="between"/>
      </c:valAx>
    </c:plotArea>
    <c:plotVisOnly val="1"/>
    <c:dispBlanksAs val="gap"/>
    <c:showDLblsOverMax val="0"/>
  </c:chart>
  <c:spPr>
    <a:ln>
      <a:noFill/>
    </a:ln>
  </c:spPr>
  <c:txPr>
    <a:bodyPr/>
    <a:lstStyle/>
    <a:p>
      <a:pPr>
        <a:defRPr>
          <a:latin typeface="Century Gothic" panose="020B0502020202020204" pitchFamily="34" charset="0"/>
        </a:defRPr>
      </a:pPr>
      <a:endParaRPr lang="pt-BR"/>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Quadro_Histórico_PIBIC_PNAES!$C$69</c:f>
              <c:strCache>
                <c:ptCount val="1"/>
                <c:pt idx="0">
                  <c:v>Total de Bolsas</c:v>
                </c:pt>
              </c:strCache>
            </c:strRef>
          </c:tx>
          <c:spPr>
            <a:solidFill>
              <a:srgbClr val="FFC000"/>
            </a:solidFill>
            <a:effectLst>
              <a:outerShdw blurRad="50800" dist="50800" dir="5400000" algn="ctr" rotWithShape="0">
                <a:schemeClr val="tx1">
                  <a:lumMod val="65000"/>
                  <a:lumOff val="35000"/>
                </a:schemeClr>
              </a:outerShdw>
            </a:effectLst>
          </c:spPr>
          <c:invertIfNegative val="0"/>
          <c:dLbls>
            <c:spPr>
              <a:noFill/>
              <a:ln>
                <a:noFill/>
              </a:ln>
              <a:effectLst/>
            </c:spPr>
            <c:txPr>
              <a:bodyPr/>
              <a:lstStyle/>
              <a:p>
                <a:pPr>
                  <a:defRPr sz="1000" b="0">
                    <a:solidFill>
                      <a:schemeClr val="tx1"/>
                    </a:solidFill>
                    <a:latin typeface="Century Gothic" panose="020B0502020202020204" pitchFamily="34" charset="0"/>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Quadro_Histórico_PIBIC_EM!$D$56:$O$56</c:f>
              <c:strCache>
                <c:ptCount val="12"/>
                <c:pt idx="0">
                  <c:v>Agosto</c:v>
                </c:pt>
                <c:pt idx="1">
                  <c:v>Setembro</c:v>
                </c:pt>
                <c:pt idx="2">
                  <c:v>Outubro</c:v>
                </c:pt>
                <c:pt idx="3">
                  <c:v>Novembro</c:v>
                </c:pt>
                <c:pt idx="4">
                  <c:v>Dezembro</c:v>
                </c:pt>
                <c:pt idx="5">
                  <c:v>Janeiro</c:v>
                </c:pt>
                <c:pt idx="6">
                  <c:v>Fevereiro</c:v>
                </c:pt>
                <c:pt idx="7">
                  <c:v>Março</c:v>
                </c:pt>
                <c:pt idx="8">
                  <c:v>Abril</c:v>
                </c:pt>
                <c:pt idx="9">
                  <c:v>Maio</c:v>
                </c:pt>
                <c:pt idx="10">
                  <c:v>Junho</c:v>
                </c:pt>
                <c:pt idx="11">
                  <c:v>Julho</c:v>
                </c:pt>
              </c:strCache>
            </c:strRef>
          </c:cat>
          <c:val>
            <c:numRef>
              <c:f>Quadro_Histórico_PIBIC_PNAES!$D$69:$O$69</c:f>
              <c:numCache>
                <c:formatCode>General</c:formatCode>
                <c:ptCount val="12"/>
                <c:pt idx="0">
                  <c:v>19</c:v>
                </c:pt>
                <c:pt idx="1">
                  <c:v>19</c:v>
                </c:pt>
                <c:pt idx="2">
                  <c:v>19</c:v>
                </c:pt>
                <c:pt idx="3">
                  <c:v>19</c:v>
                </c:pt>
                <c:pt idx="4">
                  <c:v>19</c:v>
                </c:pt>
                <c:pt idx="5">
                  <c:v>17</c:v>
                </c:pt>
                <c:pt idx="6">
                  <c:v>17</c:v>
                </c:pt>
                <c:pt idx="7">
                  <c:v>16</c:v>
                </c:pt>
                <c:pt idx="8">
                  <c:v>16</c:v>
                </c:pt>
                <c:pt idx="9">
                  <c:v>16</c:v>
                </c:pt>
                <c:pt idx="10">
                  <c:v>16</c:v>
                </c:pt>
                <c:pt idx="11">
                  <c:v>16</c:v>
                </c:pt>
              </c:numCache>
            </c:numRef>
          </c:val>
          <c:extLst>
            <c:ext xmlns:c16="http://schemas.microsoft.com/office/drawing/2014/chart" uri="{C3380CC4-5D6E-409C-BE32-E72D297353CC}">
              <c16:uniqueId val="{00000000-6DDC-43CB-84A3-69751CBC7FF2}"/>
            </c:ext>
          </c:extLst>
        </c:ser>
        <c:dLbls>
          <c:showLegendKey val="0"/>
          <c:showVal val="0"/>
          <c:showCatName val="0"/>
          <c:showSerName val="0"/>
          <c:showPercent val="0"/>
          <c:showBubbleSize val="0"/>
        </c:dLbls>
        <c:gapWidth val="49"/>
        <c:axId val="124209024"/>
        <c:axId val="124210560"/>
      </c:barChart>
      <c:catAx>
        <c:axId val="124209024"/>
        <c:scaling>
          <c:orientation val="minMax"/>
        </c:scaling>
        <c:delete val="0"/>
        <c:axPos val="b"/>
        <c:numFmt formatCode="General" sourceLinked="0"/>
        <c:majorTickMark val="out"/>
        <c:minorTickMark val="none"/>
        <c:tickLblPos val="nextTo"/>
        <c:txPr>
          <a:bodyPr/>
          <a:lstStyle/>
          <a:p>
            <a:pPr>
              <a:defRPr sz="1000">
                <a:latin typeface="Century Gothic" panose="020B0502020202020204" pitchFamily="34" charset="0"/>
                <a:ea typeface="Tahoma" panose="020B0604030504040204" pitchFamily="34" charset="0"/>
                <a:cs typeface="Tahoma" panose="020B0604030504040204" pitchFamily="34" charset="0"/>
              </a:defRPr>
            </a:pPr>
            <a:endParaRPr lang="pt-BR"/>
          </a:p>
        </c:txPr>
        <c:crossAx val="124210560"/>
        <c:crosses val="autoZero"/>
        <c:auto val="1"/>
        <c:lblAlgn val="ctr"/>
        <c:lblOffset val="100"/>
        <c:noMultiLvlLbl val="0"/>
      </c:catAx>
      <c:valAx>
        <c:axId val="124210560"/>
        <c:scaling>
          <c:orientation val="minMax"/>
        </c:scaling>
        <c:delete val="1"/>
        <c:axPos val="l"/>
        <c:majorGridlines>
          <c:spPr>
            <a:ln>
              <a:noFill/>
            </a:ln>
          </c:spPr>
        </c:majorGridlines>
        <c:numFmt formatCode="General" sourceLinked="1"/>
        <c:majorTickMark val="out"/>
        <c:minorTickMark val="none"/>
        <c:tickLblPos val="nextTo"/>
        <c:crossAx val="124209024"/>
        <c:crosses val="autoZero"/>
        <c:crossBetween val="between"/>
      </c:valAx>
    </c:plotArea>
    <c:plotVisOnly val="1"/>
    <c:dispBlanksAs val="gap"/>
    <c:showDLblsOverMax val="0"/>
  </c:chart>
  <c:spPr>
    <a:ln>
      <a:noFill/>
    </a:ln>
  </c:sp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pt-BR"/>
  <c:roundedCorners val="0"/>
  <c:style val="2"/>
  <c:chart>
    <c:autoTitleDeleted val="1"/>
    <c:plotArea>
      <c:layout/>
      <c:barChart>
        <c:barDir val="col"/>
        <c:grouping val="clustered"/>
        <c:varyColors val="0"/>
        <c:ser>
          <c:idx val="0"/>
          <c:order val="0"/>
          <c:tx>
            <c:strRef>
              <c:f>label 0</c:f>
              <c:strCache>
                <c:ptCount val="1"/>
                <c:pt idx="0">
                  <c:v>Total de Bolsas</c:v>
                </c:pt>
              </c:strCache>
            </c:strRef>
          </c:tx>
          <c:spPr>
            <a:solidFill>
              <a:srgbClr val="FFC000"/>
            </a:solidFill>
            <a:ln>
              <a:noFill/>
            </a:ln>
          </c:spPr>
          <c:invertIfNegative val="0"/>
          <c:dPt>
            <c:idx val="0"/>
            <c:invertIfNegative val="0"/>
            <c:bubble3D val="0"/>
            <c:extLst>
              <c:ext xmlns:c16="http://schemas.microsoft.com/office/drawing/2014/chart" uri="{C3380CC4-5D6E-409C-BE32-E72D297353CC}">
                <c16:uniqueId val="{00000001-4C74-49F5-BDF1-CCA33DCE85F7}"/>
              </c:ext>
            </c:extLst>
          </c:dPt>
          <c:dPt>
            <c:idx val="1"/>
            <c:invertIfNegative val="0"/>
            <c:bubble3D val="0"/>
            <c:extLst>
              <c:ext xmlns:c16="http://schemas.microsoft.com/office/drawing/2014/chart" uri="{C3380CC4-5D6E-409C-BE32-E72D297353CC}">
                <c16:uniqueId val="{00000003-4C74-49F5-BDF1-CCA33DCE85F7}"/>
              </c:ext>
            </c:extLst>
          </c:dPt>
          <c:dPt>
            <c:idx val="2"/>
            <c:invertIfNegative val="0"/>
            <c:bubble3D val="0"/>
            <c:extLst>
              <c:ext xmlns:c16="http://schemas.microsoft.com/office/drawing/2014/chart" uri="{C3380CC4-5D6E-409C-BE32-E72D297353CC}">
                <c16:uniqueId val="{00000005-4C74-49F5-BDF1-CCA33DCE85F7}"/>
              </c:ext>
            </c:extLst>
          </c:dPt>
          <c:dLbls>
            <c:spPr>
              <a:noFill/>
              <a:ln>
                <a:noFill/>
              </a:ln>
              <a:effectLst/>
            </c:spPr>
            <c:dLblPos val="outEnd"/>
            <c:showLegendKey val="0"/>
            <c:showVal val="1"/>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5"/>
                <c:pt idx="0">
                  <c:v>2012/2013</c:v>
                </c:pt>
                <c:pt idx="1">
                  <c:v>2013/2014</c:v>
                </c:pt>
                <c:pt idx="2">
                  <c:v>2014/2015*</c:v>
                </c:pt>
                <c:pt idx="3">
                  <c:v>2015/2016</c:v>
                </c:pt>
                <c:pt idx="4">
                  <c:v>2016/2017</c:v>
                </c:pt>
              </c:strCache>
            </c:strRef>
          </c:cat>
          <c:val>
            <c:numRef>
              <c:f>0</c:f>
              <c:numCache>
                <c:formatCode>General</c:formatCode>
                <c:ptCount val="5"/>
                <c:pt idx="0">
                  <c:v>16</c:v>
                </c:pt>
                <c:pt idx="1">
                  <c:v>33</c:v>
                </c:pt>
                <c:pt idx="2">
                  <c:v>0</c:v>
                </c:pt>
                <c:pt idx="3">
                  <c:v>21</c:v>
                </c:pt>
                <c:pt idx="4">
                  <c:v>0</c:v>
                </c:pt>
              </c:numCache>
            </c:numRef>
          </c:val>
          <c:extLst>
            <c:ext xmlns:c16="http://schemas.microsoft.com/office/drawing/2014/chart" uri="{C3380CC4-5D6E-409C-BE32-E72D297353CC}">
              <c16:uniqueId val="{00000006-4C74-49F5-BDF1-CCA33DCE85F7}"/>
            </c:ext>
          </c:extLst>
        </c:ser>
        <c:dLbls>
          <c:showLegendKey val="0"/>
          <c:showVal val="0"/>
          <c:showCatName val="0"/>
          <c:showSerName val="0"/>
          <c:showPercent val="0"/>
          <c:showBubbleSize val="0"/>
        </c:dLbls>
        <c:gapWidth val="87"/>
        <c:axId val="42979395"/>
        <c:axId val="78178239"/>
      </c:barChart>
      <c:catAx>
        <c:axId val="42979395"/>
        <c:scaling>
          <c:orientation val="minMax"/>
        </c:scaling>
        <c:delete val="0"/>
        <c:axPos val="b"/>
        <c:numFmt formatCode="General" sourceLinked="0"/>
        <c:majorTickMark val="out"/>
        <c:minorTickMark val="none"/>
        <c:tickLblPos val="nextTo"/>
        <c:spPr>
          <a:ln w="9360">
            <a:solidFill>
              <a:srgbClr val="878787"/>
            </a:solidFill>
            <a:round/>
          </a:ln>
        </c:spPr>
        <c:crossAx val="78178239"/>
        <c:crosses val="autoZero"/>
        <c:auto val="1"/>
        <c:lblAlgn val="ctr"/>
        <c:lblOffset val="100"/>
        <c:noMultiLvlLbl val="1"/>
      </c:catAx>
      <c:valAx>
        <c:axId val="78178239"/>
        <c:scaling>
          <c:orientation val="minMax"/>
        </c:scaling>
        <c:delete val="1"/>
        <c:axPos val="l"/>
        <c:numFmt formatCode="General" sourceLinked="0"/>
        <c:majorTickMark val="out"/>
        <c:minorTickMark val="none"/>
        <c:tickLblPos val="nextTo"/>
        <c:crossAx val="42979395"/>
        <c:crosses val="autoZero"/>
        <c:crossBetween val="between"/>
      </c:valAx>
      <c:spPr>
        <a:noFill/>
        <a:ln>
          <a:noFill/>
        </a:ln>
      </c:spPr>
    </c:plotArea>
    <c:plotVisOnly val="1"/>
    <c:dispBlanksAs val="gap"/>
    <c:showDLblsOverMax val="1"/>
  </c:chart>
  <c:spPr>
    <a:noFill/>
    <a:ln>
      <a:noFill/>
    </a:ln>
  </c:spPr>
  <c:txPr>
    <a:bodyPr/>
    <a:lstStyle/>
    <a:p>
      <a:pPr>
        <a:defRPr>
          <a:latin typeface="Century Gothic" panose="020B0502020202020204" pitchFamily="34" charset="0"/>
        </a:defRPr>
      </a:pPr>
      <a:endParaRPr lang="pt-BR"/>
    </a:p>
  </c:txPr>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pt-BR"/>
  <c:roundedCorners val="0"/>
  <c:style val="2"/>
  <c:chart>
    <c:autoTitleDeleted val="1"/>
    <c:plotArea>
      <c:layout>
        <c:manualLayout>
          <c:layoutTarget val="inner"/>
          <c:xMode val="edge"/>
          <c:yMode val="edge"/>
          <c:x val="0.36628378378378401"/>
          <c:y val="0.19900142653352401"/>
          <c:w val="0.437972972972973"/>
          <c:h val="0.66452686638136005"/>
        </c:manualLayout>
      </c:layout>
      <c:barChart>
        <c:barDir val="bar"/>
        <c:grouping val="clustered"/>
        <c:varyColors val="0"/>
        <c:ser>
          <c:idx val="0"/>
          <c:order val="0"/>
          <c:tx>
            <c:strRef>
              <c:f>label 0</c:f>
              <c:strCache>
                <c:ptCount val="1"/>
                <c:pt idx="0">
                  <c:v>Nº de trabalhos apresentados</c:v>
                </c:pt>
              </c:strCache>
            </c:strRef>
          </c:tx>
          <c:spPr>
            <a:solidFill>
              <a:srgbClr val="FFC000"/>
            </a:solidFill>
            <a:ln>
              <a:solidFill>
                <a:srgbClr val="FFC000"/>
              </a:solidFill>
            </a:ln>
          </c:spPr>
          <c:invertIfNegative val="0"/>
          <c:dPt>
            <c:idx val="2"/>
            <c:invertIfNegative val="0"/>
            <c:bubble3D val="0"/>
            <c:extLst>
              <c:ext xmlns:c16="http://schemas.microsoft.com/office/drawing/2014/chart" uri="{C3380CC4-5D6E-409C-BE32-E72D297353CC}">
                <c16:uniqueId val="{00000001-04C0-4115-A68D-907F0598013A}"/>
              </c:ext>
            </c:extLst>
          </c:dPt>
          <c:dLbls>
            <c:dLbl>
              <c:idx val="2"/>
              <c:numFmt formatCode="0.00%" sourceLinked="0"/>
              <c:spPr/>
              <c:txPr>
                <a:bodyPr/>
                <a:lstStyle/>
                <a:p>
                  <a:pPr>
                    <a:defRPr/>
                  </a:pPr>
                  <a:endParaRPr lang="pt-BR"/>
                </a:p>
              </c:txPr>
              <c:dLblPos val="outEnd"/>
              <c:showLegendKey val="0"/>
              <c:showVal val="1"/>
              <c:showCatName val="0"/>
              <c:showSerName val="0"/>
              <c:showPercent val="0"/>
              <c:showBubbleSize val="1"/>
              <c:extLst>
                <c:ext xmlns:c16="http://schemas.microsoft.com/office/drawing/2014/chart" uri="{C3380CC4-5D6E-409C-BE32-E72D297353CC}">
                  <c16:uniqueId val="{00000001-04C0-4115-A68D-907F0598013A}"/>
                </c:ext>
              </c:extLst>
            </c:dLbl>
            <c:spPr>
              <a:noFill/>
              <a:ln>
                <a:noFill/>
              </a:ln>
              <a:effectLst/>
            </c:spPr>
            <c:dLblPos val="outEnd"/>
            <c:showLegendKey val="0"/>
            <c:showVal val="1"/>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3"/>
                <c:pt idx="0">
                  <c:v>2017</c:v>
                </c:pt>
                <c:pt idx="1">
                  <c:v>2007</c:v>
                </c:pt>
                <c:pt idx="2">
                  <c:v>(%) Evolução (2007-2017)</c:v>
                </c:pt>
              </c:strCache>
            </c:strRef>
          </c:cat>
          <c:val>
            <c:numRef>
              <c:f>0</c:f>
              <c:numCache>
                <c:formatCode>General</c:formatCode>
                <c:ptCount val="3"/>
                <c:pt idx="0">
                  <c:v>423</c:v>
                </c:pt>
                <c:pt idx="1">
                  <c:v>152</c:v>
                </c:pt>
                <c:pt idx="2">
                  <c:v>1.78289473684211</c:v>
                </c:pt>
              </c:numCache>
            </c:numRef>
          </c:val>
          <c:extLst>
            <c:ext xmlns:c16="http://schemas.microsoft.com/office/drawing/2014/chart" uri="{C3380CC4-5D6E-409C-BE32-E72D297353CC}">
              <c16:uniqueId val="{00000002-04C0-4115-A68D-907F0598013A}"/>
            </c:ext>
          </c:extLst>
        </c:ser>
        <c:dLbls>
          <c:showLegendKey val="0"/>
          <c:showVal val="0"/>
          <c:showCatName val="0"/>
          <c:showSerName val="0"/>
          <c:showPercent val="0"/>
          <c:showBubbleSize val="0"/>
        </c:dLbls>
        <c:gapWidth val="80"/>
        <c:axId val="82110427"/>
        <c:axId val="99579528"/>
      </c:barChart>
      <c:catAx>
        <c:axId val="82110427"/>
        <c:scaling>
          <c:orientation val="minMax"/>
        </c:scaling>
        <c:delete val="0"/>
        <c:axPos val="l"/>
        <c:numFmt formatCode="General" sourceLinked="0"/>
        <c:majorTickMark val="out"/>
        <c:minorTickMark val="none"/>
        <c:tickLblPos val="nextTo"/>
        <c:spPr>
          <a:ln w="9360">
            <a:solidFill>
              <a:srgbClr val="878787"/>
            </a:solidFill>
            <a:round/>
          </a:ln>
        </c:spPr>
        <c:crossAx val="99579528"/>
        <c:crosses val="autoZero"/>
        <c:auto val="1"/>
        <c:lblAlgn val="ctr"/>
        <c:lblOffset val="100"/>
        <c:noMultiLvlLbl val="1"/>
      </c:catAx>
      <c:valAx>
        <c:axId val="99579528"/>
        <c:scaling>
          <c:orientation val="minMax"/>
        </c:scaling>
        <c:delete val="1"/>
        <c:axPos val="b"/>
        <c:numFmt formatCode="General" sourceLinked="0"/>
        <c:majorTickMark val="out"/>
        <c:minorTickMark val="none"/>
        <c:tickLblPos val="nextTo"/>
        <c:crossAx val="82110427"/>
        <c:crosses val="autoZero"/>
        <c:crossBetween val="between"/>
      </c:valAx>
      <c:spPr>
        <a:noFill/>
        <a:ln>
          <a:noFill/>
        </a:ln>
      </c:spPr>
    </c:plotArea>
    <c:plotVisOnly val="1"/>
    <c:dispBlanksAs val="gap"/>
    <c:showDLblsOverMax val="1"/>
  </c:chart>
  <c:spPr>
    <a:noFill/>
    <a:ln>
      <a:noFill/>
    </a:ln>
  </c:spPr>
  <c:txPr>
    <a:bodyPr/>
    <a:lstStyle/>
    <a:p>
      <a:pPr>
        <a:defRPr>
          <a:latin typeface="Century Gothic" panose="020B0502020202020204" pitchFamily="34" charset="0"/>
        </a:defRPr>
      </a:pPr>
      <a:endParaRPr lang="pt-BR"/>
    </a:p>
  </c:txPr>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pPr>
        <a:noFill/>
      </c:spPr>
    </c:sideWall>
    <c:backWall>
      <c:thickness val="0"/>
      <c:spPr>
        <a:noFill/>
      </c:spPr>
    </c:backWall>
    <c:plotArea>
      <c:layout/>
      <c:bar3DChart>
        <c:barDir val="bar"/>
        <c:grouping val="clustered"/>
        <c:varyColors val="0"/>
        <c:ser>
          <c:idx val="0"/>
          <c:order val="0"/>
          <c:tx>
            <c:strRef>
              <c:f>'Quadro_Iniciação_ Científica'!$M$28</c:f>
              <c:strCache>
                <c:ptCount val="1"/>
                <c:pt idx="0">
                  <c:v>Total</c:v>
                </c:pt>
              </c:strCache>
            </c:strRef>
          </c:tx>
          <c:spPr>
            <a:solidFill>
              <a:srgbClr val="FFC000"/>
            </a:solidFill>
          </c:spPr>
          <c:invertIfNegative val="0"/>
          <c:dPt>
            <c:idx val="12"/>
            <c:invertIfNegative val="0"/>
            <c:bubble3D val="0"/>
            <c:extLst>
              <c:ext xmlns:c16="http://schemas.microsoft.com/office/drawing/2014/chart" uri="{C3380CC4-5D6E-409C-BE32-E72D297353CC}">
                <c16:uniqueId val="{00000001-E37C-4AEF-A11A-97399E005456}"/>
              </c:ext>
            </c:extLst>
          </c:dPt>
          <c:dLbls>
            <c:dLbl>
              <c:idx val="11"/>
              <c:layout>
                <c:manualLayout>
                  <c:x val="3.0406216275585384E-3"/>
                  <c:y val="-3.178713532083857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37C-4AEF-A11A-97399E005456}"/>
                </c:ext>
              </c:extLst>
            </c:dLbl>
            <c:dLbl>
              <c:idx val="12"/>
              <c:layout>
                <c:manualLayout>
                  <c:x val="1.8309738165421769E-2"/>
                  <c:y val="-6.3960660668298253E-3"/>
                </c:manualLayout>
              </c:layout>
              <c:spPr>
                <a:noFill/>
                <a:ln>
                  <a:noFill/>
                </a:ln>
                <a:effectLst/>
              </c:spPr>
              <c:txPr>
                <a:bodyPr/>
                <a:lstStyle/>
                <a:p>
                  <a:pPr>
                    <a:defRPr b="1"/>
                  </a:pPr>
                  <a:endParaRPr lang="pt-B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37C-4AEF-A11A-97399E005456}"/>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'Quadro_Iniciação_ Científica'!$C$29:$C$41</c:f>
              <c:strCache>
                <c:ptCount val="13"/>
                <c:pt idx="0">
                  <c:v>FACALE</c:v>
                </c:pt>
                <c:pt idx="1">
                  <c:v>FACE</c:v>
                </c:pt>
                <c:pt idx="2">
                  <c:v>FACET</c:v>
                </c:pt>
                <c:pt idx="3">
                  <c:v>FADIR</c:v>
                </c:pt>
                <c:pt idx="4">
                  <c:v>FAED</c:v>
                </c:pt>
                <c:pt idx="5">
                  <c:v>FAEN</c:v>
                </c:pt>
                <c:pt idx="6">
                  <c:v>FAIND</c:v>
                </c:pt>
                <c:pt idx="7">
                  <c:v>FCA</c:v>
                </c:pt>
                <c:pt idx="8">
                  <c:v>FCBA</c:v>
                </c:pt>
                <c:pt idx="9">
                  <c:v>FCH</c:v>
                </c:pt>
                <c:pt idx="10">
                  <c:v>FCS</c:v>
                </c:pt>
                <c:pt idx="11">
                  <c:v>OUTRA IES</c:v>
                </c:pt>
                <c:pt idx="12">
                  <c:v>Total de Bolsas</c:v>
                </c:pt>
              </c:strCache>
            </c:strRef>
          </c:cat>
          <c:val>
            <c:numRef>
              <c:f>'Quadro_Iniciação_ Científica'!$M$29:$M$41</c:f>
              <c:numCache>
                <c:formatCode>General</c:formatCode>
                <c:ptCount val="13"/>
                <c:pt idx="0">
                  <c:v>27</c:v>
                </c:pt>
                <c:pt idx="1">
                  <c:v>11</c:v>
                </c:pt>
                <c:pt idx="2">
                  <c:v>65</c:v>
                </c:pt>
                <c:pt idx="3">
                  <c:v>25</c:v>
                </c:pt>
                <c:pt idx="4">
                  <c:v>21</c:v>
                </c:pt>
                <c:pt idx="5">
                  <c:v>60</c:v>
                </c:pt>
                <c:pt idx="6">
                  <c:v>2</c:v>
                </c:pt>
                <c:pt idx="7">
                  <c:v>93</c:v>
                </c:pt>
                <c:pt idx="8">
                  <c:v>49</c:v>
                </c:pt>
                <c:pt idx="9">
                  <c:v>52</c:v>
                </c:pt>
                <c:pt idx="10">
                  <c:v>15</c:v>
                </c:pt>
                <c:pt idx="11">
                  <c:v>1</c:v>
                </c:pt>
                <c:pt idx="12">
                  <c:v>421</c:v>
                </c:pt>
              </c:numCache>
            </c:numRef>
          </c:val>
          <c:extLst>
            <c:ext xmlns:c16="http://schemas.microsoft.com/office/drawing/2014/chart" uri="{C3380CC4-5D6E-409C-BE32-E72D297353CC}">
              <c16:uniqueId val="{00000003-E37C-4AEF-A11A-97399E005456}"/>
            </c:ext>
          </c:extLst>
        </c:ser>
        <c:dLbls>
          <c:showLegendKey val="0"/>
          <c:showVal val="0"/>
          <c:showCatName val="0"/>
          <c:showSerName val="0"/>
          <c:showPercent val="0"/>
          <c:showBubbleSize val="0"/>
        </c:dLbls>
        <c:gapWidth val="56"/>
        <c:shape val="box"/>
        <c:axId val="102079488"/>
        <c:axId val="102093568"/>
        <c:axId val="0"/>
      </c:bar3DChart>
      <c:catAx>
        <c:axId val="102079488"/>
        <c:scaling>
          <c:orientation val="minMax"/>
        </c:scaling>
        <c:delete val="0"/>
        <c:axPos val="l"/>
        <c:numFmt formatCode="General" sourceLinked="0"/>
        <c:majorTickMark val="out"/>
        <c:minorTickMark val="none"/>
        <c:tickLblPos val="nextTo"/>
        <c:crossAx val="102093568"/>
        <c:crosses val="autoZero"/>
        <c:auto val="1"/>
        <c:lblAlgn val="ctr"/>
        <c:lblOffset val="100"/>
        <c:noMultiLvlLbl val="0"/>
      </c:catAx>
      <c:valAx>
        <c:axId val="102093568"/>
        <c:scaling>
          <c:orientation val="minMax"/>
        </c:scaling>
        <c:delete val="1"/>
        <c:axPos val="b"/>
        <c:majorGridlines>
          <c:spPr>
            <a:ln>
              <a:noFill/>
            </a:ln>
          </c:spPr>
        </c:majorGridlines>
        <c:numFmt formatCode="General" sourceLinked="1"/>
        <c:majorTickMark val="out"/>
        <c:minorTickMark val="none"/>
        <c:tickLblPos val="nextTo"/>
        <c:crossAx val="102079488"/>
        <c:crosses val="autoZero"/>
        <c:crossBetween val="between"/>
      </c:valAx>
    </c:plotArea>
    <c:plotVisOnly val="1"/>
    <c:dispBlanksAs val="gap"/>
    <c:showDLblsOverMax val="0"/>
  </c:chart>
  <c:spPr>
    <a:ln>
      <a:noFill/>
    </a:ln>
  </c:spPr>
  <c:txPr>
    <a:bodyPr/>
    <a:lstStyle/>
    <a:p>
      <a:pPr>
        <a:defRPr>
          <a:latin typeface="Century Gothic" panose="020B0502020202020204" pitchFamily="34" charset="0"/>
        </a:defRPr>
      </a:pPr>
      <a:endParaRPr lang="pt-B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pt-BR"/>
  <c:roundedCorners val="0"/>
  <c:style val="2"/>
  <c:chart>
    <c:autoTitleDeleted val="1"/>
    <c:plotArea>
      <c:layout/>
      <c:barChart>
        <c:barDir val="col"/>
        <c:grouping val="clustered"/>
        <c:varyColors val="0"/>
        <c:ser>
          <c:idx val="0"/>
          <c:order val="0"/>
          <c:tx>
            <c:strRef>
              <c:f>label 0</c:f>
              <c:strCache>
                <c:ptCount val="1"/>
              </c:strCache>
            </c:strRef>
          </c:tx>
          <c:spPr>
            <a:solidFill>
              <a:srgbClr val="FFC000"/>
            </a:solidFill>
            <a:ln>
              <a:noFill/>
            </a:ln>
          </c:spPr>
          <c:invertIfNegative val="0"/>
          <c:dPt>
            <c:idx val="0"/>
            <c:invertIfNegative val="0"/>
            <c:bubble3D val="0"/>
            <c:extLst>
              <c:ext xmlns:c16="http://schemas.microsoft.com/office/drawing/2014/chart" uri="{C3380CC4-5D6E-409C-BE32-E72D297353CC}">
                <c16:uniqueId val="{00000001-D32A-4C91-8069-3FE84E85087F}"/>
              </c:ext>
            </c:extLst>
          </c:dPt>
          <c:dPt>
            <c:idx val="1"/>
            <c:invertIfNegative val="0"/>
            <c:bubble3D val="0"/>
            <c:extLst>
              <c:ext xmlns:c16="http://schemas.microsoft.com/office/drawing/2014/chart" uri="{C3380CC4-5D6E-409C-BE32-E72D297353CC}">
                <c16:uniqueId val="{00000003-D32A-4C91-8069-3FE84E85087F}"/>
              </c:ext>
            </c:extLst>
          </c:dPt>
          <c:dPt>
            <c:idx val="2"/>
            <c:invertIfNegative val="0"/>
            <c:bubble3D val="0"/>
            <c:spPr>
              <a:noFill/>
              <a:ln>
                <a:noFill/>
              </a:ln>
            </c:spPr>
            <c:extLst>
              <c:ext xmlns:c16="http://schemas.microsoft.com/office/drawing/2014/chart" uri="{C3380CC4-5D6E-409C-BE32-E72D297353CC}">
                <c16:uniqueId val="{00000005-D32A-4C91-8069-3FE84E85087F}"/>
              </c:ext>
            </c:extLst>
          </c:dPt>
          <c:dLbls>
            <c:dLbl>
              <c:idx val="2"/>
              <c:tx>
                <c:rich>
                  <a:bodyPr/>
                  <a:lstStyle/>
                  <a:p>
                    <a:pPr>
                      <a:defRPr/>
                    </a:pPr>
                    <a:fld id="{5662DEE8-26C0-461E-8C8D-FF5184B627B3}" type="VALUE">
                      <a:rPr lang="en-US"/>
                      <a:pPr>
                        <a:defRPr/>
                      </a:pPr>
                      <a:t>[VALOR]</a:t>
                    </a:fld>
                    <a:r>
                      <a:rPr lang="en-US"/>
                      <a:t>%</a:t>
                    </a:r>
                  </a:p>
                </c:rich>
              </c:tx>
              <c:spPr/>
              <c:dLblPos val="outEnd"/>
              <c:showLegendKey val="0"/>
              <c:showVal val="1"/>
              <c:showCatName val="0"/>
              <c:showSerName val="0"/>
              <c:showPercent val="0"/>
              <c:showBubbleSize val="1"/>
              <c:extLst>
                <c:ext xmlns:c15="http://schemas.microsoft.com/office/drawing/2012/chart" uri="{CE6537A1-D6FC-4f65-9D91-7224C49458BB}">
                  <c15:dlblFieldTable/>
                  <c15:showDataLabelsRange val="0"/>
                </c:ext>
                <c:ext xmlns:c16="http://schemas.microsoft.com/office/drawing/2014/chart" uri="{C3380CC4-5D6E-409C-BE32-E72D297353CC}">
                  <c16:uniqueId val="{00000005-D32A-4C91-8069-3FE84E85087F}"/>
                </c:ext>
              </c:extLst>
            </c:dLbl>
            <c:spPr>
              <a:noFill/>
              <a:ln>
                <a:noFill/>
              </a:ln>
              <a:effectLst/>
            </c:spPr>
            <c:dLblPos val="outEnd"/>
            <c:showLegendKey val="0"/>
            <c:showVal val="1"/>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3"/>
                <c:pt idx="0">
                  <c:v>2016/2017</c:v>
                </c:pt>
                <c:pt idx="1">
                  <c:v>2017/2018</c:v>
                </c:pt>
                <c:pt idx="2">
                  <c:v>(%) Evolução (2016/2017 - 2017/2018)</c:v>
                </c:pt>
              </c:strCache>
            </c:strRef>
          </c:cat>
          <c:val>
            <c:numRef>
              <c:f>0</c:f>
              <c:numCache>
                <c:formatCode>General</c:formatCode>
                <c:ptCount val="3"/>
                <c:pt idx="0">
                  <c:v>334</c:v>
                </c:pt>
                <c:pt idx="1">
                  <c:v>334</c:v>
                </c:pt>
                <c:pt idx="2">
                  <c:v>0</c:v>
                </c:pt>
              </c:numCache>
            </c:numRef>
          </c:val>
          <c:extLst>
            <c:ext xmlns:c16="http://schemas.microsoft.com/office/drawing/2014/chart" uri="{C3380CC4-5D6E-409C-BE32-E72D297353CC}">
              <c16:uniqueId val="{00000006-D32A-4C91-8069-3FE84E85087F}"/>
            </c:ext>
          </c:extLst>
        </c:ser>
        <c:dLbls>
          <c:showLegendKey val="0"/>
          <c:showVal val="0"/>
          <c:showCatName val="0"/>
          <c:showSerName val="0"/>
          <c:showPercent val="0"/>
          <c:showBubbleSize val="0"/>
        </c:dLbls>
        <c:gapWidth val="150"/>
        <c:axId val="12299516"/>
        <c:axId val="96942363"/>
      </c:barChart>
      <c:catAx>
        <c:axId val="12299516"/>
        <c:scaling>
          <c:orientation val="minMax"/>
        </c:scaling>
        <c:delete val="0"/>
        <c:axPos val="b"/>
        <c:numFmt formatCode="General" sourceLinked="0"/>
        <c:majorTickMark val="out"/>
        <c:minorTickMark val="none"/>
        <c:tickLblPos val="nextTo"/>
        <c:spPr>
          <a:ln w="9360">
            <a:solidFill>
              <a:srgbClr val="878787"/>
            </a:solidFill>
            <a:round/>
          </a:ln>
        </c:spPr>
        <c:crossAx val="96942363"/>
        <c:crosses val="autoZero"/>
        <c:auto val="1"/>
        <c:lblAlgn val="ctr"/>
        <c:lblOffset val="100"/>
        <c:noMultiLvlLbl val="1"/>
      </c:catAx>
      <c:valAx>
        <c:axId val="96942363"/>
        <c:scaling>
          <c:orientation val="minMax"/>
        </c:scaling>
        <c:delete val="1"/>
        <c:axPos val="l"/>
        <c:numFmt formatCode="General" sourceLinked="0"/>
        <c:majorTickMark val="out"/>
        <c:minorTickMark val="none"/>
        <c:tickLblPos val="nextTo"/>
        <c:crossAx val="12299516"/>
        <c:crosses val="autoZero"/>
        <c:crossBetween val="between"/>
      </c:valAx>
      <c:spPr>
        <a:noFill/>
        <a:ln>
          <a:noFill/>
        </a:ln>
      </c:spPr>
    </c:plotArea>
    <c:plotVisOnly val="1"/>
    <c:dispBlanksAs val="gap"/>
    <c:showDLblsOverMax val="1"/>
  </c:chart>
  <c:spPr>
    <a:noFill/>
    <a:ln>
      <a:noFill/>
    </a:ln>
  </c:spPr>
  <c:txPr>
    <a:bodyPr/>
    <a:lstStyle/>
    <a:p>
      <a:pPr>
        <a:defRPr>
          <a:latin typeface="Century Gothic" panose="020B0502020202020204" pitchFamily="34" charset="0"/>
        </a:defRPr>
      </a:pPr>
      <a:endParaRPr lang="pt-BR"/>
    </a:p>
  </c:txPr>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pt-BR"/>
  <c:roundedCorners val="0"/>
  <c:style val="2"/>
  <c:chart>
    <c:autoTitleDeleted val="1"/>
    <c:plotArea>
      <c:layout>
        <c:manualLayout>
          <c:layoutTarget val="inner"/>
          <c:xMode val="edge"/>
          <c:yMode val="edge"/>
          <c:x val="2.58127122755944E-2"/>
          <c:y val="4.29675735367935E-2"/>
          <c:w val="0.94953905870936395"/>
          <c:h val="0.81507880734866001"/>
        </c:manualLayout>
      </c:layout>
      <c:barChart>
        <c:barDir val="col"/>
        <c:grouping val="clustered"/>
        <c:varyColors val="0"/>
        <c:ser>
          <c:idx val="0"/>
          <c:order val="0"/>
          <c:tx>
            <c:strRef>
              <c:f>label 0</c:f>
              <c:strCache>
                <c:ptCount val="1"/>
                <c:pt idx="0">
                  <c:v>Linha 60</c:v>
                </c:pt>
              </c:strCache>
            </c:strRef>
          </c:tx>
          <c:spPr>
            <a:solidFill>
              <a:srgbClr val="FFC000"/>
            </a:solidFill>
            <a:ln>
              <a:noFill/>
            </a:ln>
          </c:spPr>
          <c:invertIfNegative val="0"/>
          <c:dLbls>
            <c:spPr>
              <a:noFill/>
              <a:ln>
                <a:noFill/>
              </a:ln>
              <a:effectLst/>
            </c:spPr>
            <c:dLblPos val="outEnd"/>
            <c:showLegendKey val="0"/>
            <c:showVal val="1"/>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2"/>
                <c:pt idx="0">
                  <c:v>Agosto</c:v>
                </c:pt>
                <c:pt idx="1">
                  <c:v>Setembro</c:v>
                </c:pt>
                <c:pt idx="2">
                  <c:v>Outubro</c:v>
                </c:pt>
                <c:pt idx="3">
                  <c:v>Novembro</c:v>
                </c:pt>
                <c:pt idx="4">
                  <c:v>Dezembro</c:v>
                </c:pt>
                <c:pt idx="5">
                  <c:v>Janeiro</c:v>
                </c:pt>
                <c:pt idx="6">
                  <c:v>Fevereiro</c:v>
                </c:pt>
                <c:pt idx="7">
                  <c:v>Março</c:v>
                </c:pt>
                <c:pt idx="8">
                  <c:v>Abril</c:v>
                </c:pt>
                <c:pt idx="9">
                  <c:v>Maio</c:v>
                </c:pt>
                <c:pt idx="10">
                  <c:v>Junho</c:v>
                </c:pt>
                <c:pt idx="11">
                  <c:v>Julho</c:v>
                </c:pt>
              </c:strCache>
            </c:strRef>
          </c:cat>
          <c:val>
            <c:numRef>
              <c:f>0</c:f>
              <c:numCache>
                <c:formatCode>General</c:formatCode>
                <c:ptCount val="12"/>
                <c:pt idx="0">
                  <c:v>404</c:v>
                </c:pt>
                <c:pt idx="1">
                  <c:v>410</c:v>
                </c:pt>
                <c:pt idx="2">
                  <c:v>410</c:v>
                </c:pt>
                <c:pt idx="3">
                  <c:v>410</c:v>
                </c:pt>
                <c:pt idx="4">
                  <c:v>409</c:v>
                </c:pt>
                <c:pt idx="5">
                  <c:v>392</c:v>
                </c:pt>
                <c:pt idx="6">
                  <c:v>406</c:v>
                </c:pt>
                <c:pt idx="7">
                  <c:v>407</c:v>
                </c:pt>
                <c:pt idx="8">
                  <c:v>406</c:v>
                </c:pt>
                <c:pt idx="9">
                  <c:v>407</c:v>
                </c:pt>
                <c:pt idx="10">
                  <c:v>407</c:v>
                </c:pt>
                <c:pt idx="11">
                  <c:v>407</c:v>
                </c:pt>
              </c:numCache>
            </c:numRef>
          </c:val>
          <c:extLst>
            <c:ext xmlns:c16="http://schemas.microsoft.com/office/drawing/2014/chart" uri="{C3380CC4-5D6E-409C-BE32-E72D297353CC}">
              <c16:uniqueId val="{00000000-0A1E-4C26-969A-F0945ACE03CB}"/>
            </c:ext>
          </c:extLst>
        </c:ser>
        <c:dLbls>
          <c:showLegendKey val="0"/>
          <c:showVal val="0"/>
          <c:showCatName val="0"/>
          <c:showSerName val="0"/>
          <c:showPercent val="0"/>
          <c:showBubbleSize val="0"/>
        </c:dLbls>
        <c:gapWidth val="49"/>
        <c:axId val="43973730"/>
        <c:axId val="75258187"/>
      </c:barChart>
      <c:catAx>
        <c:axId val="43973730"/>
        <c:scaling>
          <c:orientation val="minMax"/>
        </c:scaling>
        <c:delete val="0"/>
        <c:axPos val="b"/>
        <c:numFmt formatCode="General" sourceLinked="0"/>
        <c:majorTickMark val="out"/>
        <c:minorTickMark val="none"/>
        <c:tickLblPos val="nextTo"/>
        <c:spPr>
          <a:ln w="9360">
            <a:solidFill>
              <a:srgbClr val="878787"/>
            </a:solidFill>
            <a:round/>
          </a:ln>
        </c:spPr>
        <c:txPr>
          <a:bodyPr rot="-2700000"/>
          <a:lstStyle/>
          <a:p>
            <a:pPr>
              <a:defRPr/>
            </a:pPr>
            <a:endParaRPr lang="pt-BR"/>
          </a:p>
        </c:txPr>
        <c:crossAx val="75258187"/>
        <c:crosses val="autoZero"/>
        <c:auto val="1"/>
        <c:lblAlgn val="ctr"/>
        <c:lblOffset val="100"/>
        <c:noMultiLvlLbl val="1"/>
      </c:catAx>
      <c:valAx>
        <c:axId val="75258187"/>
        <c:scaling>
          <c:orientation val="minMax"/>
        </c:scaling>
        <c:delete val="1"/>
        <c:axPos val="l"/>
        <c:numFmt formatCode="General" sourceLinked="0"/>
        <c:majorTickMark val="out"/>
        <c:minorTickMark val="none"/>
        <c:tickLblPos val="nextTo"/>
        <c:crossAx val="43973730"/>
        <c:crosses val="autoZero"/>
        <c:crossBetween val="between"/>
      </c:valAx>
      <c:spPr>
        <a:noFill/>
        <a:ln>
          <a:noFill/>
        </a:ln>
      </c:spPr>
    </c:plotArea>
    <c:plotVisOnly val="1"/>
    <c:dispBlanksAs val="gap"/>
    <c:showDLblsOverMax val="1"/>
  </c:chart>
  <c:spPr>
    <a:noFill/>
    <a:ln>
      <a:noFill/>
    </a:ln>
  </c:spPr>
  <c:txPr>
    <a:bodyPr/>
    <a:lstStyle/>
    <a:p>
      <a:pPr>
        <a:defRPr>
          <a:latin typeface="Century Gothic" panose="020B0502020202020204" pitchFamily="34" charset="0"/>
        </a:defRPr>
      </a:pPr>
      <a:endParaRPr lang="pt-BR"/>
    </a:p>
  </c:txPr>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3866516256175584E-2"/>
          <c:y val="0"/>
          <c:w val="0.91024722952542669"/>
          <c:h val="0.9003732941452417"/>
        </c:manualLayout>
      </c:layout>
      <c:barChart>
        <c:barDir val="col"/>
        <c:grouping val="clustered"/>
        <c:varyColors val="0"/>
        <c:ser>
          <c:idx val="1"/>
          <c:order val="0"/>
          <c:spPr>
            <a:solidFill>
              <a:srgbClr val="FFC000"/>
            </a:solidFill>
            <a:effectLst>
              <a:outerShdw blurRad="50800" dist="50800" dir="5400000" algn="ctr" rotWithShape="0">
                <a:schemeClr val="tx1"/>
              </a:outerShdw>
            </a:effectLst>
          </c:spPr>
          <c:invertIfNegative val="0"/>
          <c:dLbls>
            <c:spPr>
              <a:noFill/>
              <a:ln>
                <a:noFill/>
              </a:ln>
              <a:effectLst/>
            </c:spPr>
            <c:txPr>
              <a:bodyPr/>
              <a:lstStyle/>
              <a:p>
                <a:pPr>
                  <a:defRPr sz="1000" b="0">
                    <a:solidFill>
                      <a:sysClr val="windowText" lastClr="000000"/>
                    </a:solidFill>
                    <a:latin typeface="Century Gothic" panose="020B0502020202020204" pitchFamily="34" charset="0"/>
                    <a:ea typeface="Tahoma" panose="020B0604030504040204" pitchFamily="34" charset="0"/>
                    <a:cs typeface="Tahoma" panose="020B0604030504040204" pitchFamily="34" charset="0"/>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'Quadro_Iniciação_ Científica'!$D$70:$O$70</c:f>
              <c:strCache>
                <c:ptCount val="12"/>
                <c:pt idx="0">
                  <c:v>Agosto</c:v>
                </c:pt>
                <c:pt idx="1">
                  <c:v>Setembro</c:v>
                </c:pt>
                <c:pt idx="2">
                  <c:v>Outubro</c:v>
                </c:pt>
                <c:pt idx="3">
                  <c:v>Novembro</c:v>
                </c:pt>
                <c:pt idx="4">
                  <c:v>Dezembro</c:v>
                </c:pt>
                <c:pt idx="5">
                  <c:v>Janeiro</c:v>
                </c:pt>
                <c:pt idx="6">
                  <c:v>Fevereiro</c:v>
                </c:pt>
                <c:pt idx="7">
                  <c:v>Março</c:v>
                </c:pt>
                <c:pt idx="8">
                  <c:v>Abril</c:v>
                </c:pt>
                <c:pt idx="9">
                  <c:v>Maio</c:v>
                </c:pt>
                <c:pt idx="10">
                  <c:v>Junho</c:v>
                </c:pt>
                <c:pt idx="11">
                  <c:v>Julho</c:v>
                </c:pt>
              </c:strCache>
            </c:strRef>
          </c:cat>
          <c:val>
            <c:numRef>
              <c:f>'Quadro_Iniciação_ Científica'!$D$83:$O$83</c:f>
              <c:numCache>
                <c:formatCode>General</c:formatCode>
                <c:ptCount val="12"/>
                <c:pt idx="0">
                  <c:v>376</c:v>
                </c:pt>
                <c:pt idx="1">
                  <c:v>376</c:v>
                </c:pt>
                <c:pt idx="2">
                  <c:v>414</c:v>
                </c:pt>
                <c:pt idx="3">
                  <c:v>417</c:v>
                </c:pt>
                <c:pt idx="4">
                  <c:v>421</c:v>
                </c:pt>
                <c:pt idx="5">
                  <c:v>434</c:v>
                </c:pt>
                <c:pt idx="6">
                  <c:v>430</c:v>
                </c:pt>
                <c:pt idx="7">
                  <c:v>427</c:v>
                </c:pt>
                <c:pt idx="8">
                  <c:v>438</c:v>
                </c:pt>
                <c:pt idx="9">
                  <c:v>453</c:v>
                </c:pt>
                <c:pt idx="10">
                  <c:v>454</c:v>
                </c:pt>
                <c:pt idx="11">
                  <c:v>412</c:v>
                </c:pt>
              </c:numCache>
            </c:numRef>
          </c:val>
          <c:extLst>
            <c:ext xmlns:c16="http://schemas.microsoft.com/office/drawing/2014/chart" uri="{C3380CC4-5D6E-409C-BE32-E72D297353CC}">
              <c16:uniqueId val="{00000000-2573-46E7-81C5-E6D3471E8B1E}"/>
            </c:ext>
          </c:extLst>
        </c:ser>
        <c:dLbls>
          <c:showLegendKey val="0"/>
          <c:showVal val="0"/>
          <c:showCatName val="0"/>
          <c:showSerName val="0"/>
          <c:showPercent val="0"/>
          <c:showBubbleSize val="0"/>
        </c:dLbls>
        <c:gapWidth val="49"/>
        <c:axId val="103014400"/>
        <c:axId val="103015936"/>
      </c:barChart>
      <c:catAx>
        <c:axId val="103014400"/>
        <c:scaling>
          <c:orientation val="minMax"/>
        </c:scaling>
        <c:delete val="0"/>
        <c:axPos val="b"/>
        <c:numFmt formatCode="General" sourceLinked="1"/>
        <c:majorTickMark val="out"/>
        <c:minorTickMark val="none"/>
        <c:tickLblPos val="nextTo"/>
        <c:txPr>
          <a:bodyPr/>
          <a:lstStyle/>
          <a:p>
            <a:pPr>
              <a:defRPr sz="800">
                <a:latin typeface="Century Gothic" panose="020B0502020202020204" pitchFamily="34" charset="0"/>
                <a:ea typeface="Tahoma" panose="020B0604030504040204" pitchFamily="34" charset="0"/>
                <a:cs typeface="Tahoma" panose="020B0604030504040204" pitchFamily="34" charset="0"/>
              </a:defRPr>
            </a:pPr>
            <a:endParaRPr lang="pt-BR"/>
          </a:p>
        </c:txPr>
        <c:crossAx val="103015936"/>
        <c:crosses val="autoZero"/>
        <c:auto val="1"/>
        <c:lblAlgn val="ctr"/>
        <c:lblOffset val="100"/>
        <c:noMultiLvlLbl val="0"/>
      </c:catAx>
      <c:valAx>
        <c:axId val="103015936"/>
        <c:scaling>
          <c:orientation val="minMax"/>
        </c:scaling>
        <c:delete val="1"/>
        <c:axPos val="l"/>
        <c:majorGridlines>
          <c:spPr>
            <a:ln>
              <a:noFill/>
            </a:ln>
          </c:spPr>
        </c:majorGridlines>
        <c:numFmt formatCode="General" sourceLinked="1"/>
        <c:majorTickMark val="out"/>
        <c:minorTickMark val="none"/>
        <c:tickLblPos val="nextTo"/>
        <c:crossAx val="103014400"/>
        <c:crosses val="autoZero"/>
        <c:crossBetween val="between"/>
      </c:valAx>
    </c:plotArea>
    <c:plotVisOnly val="1"/>
    <c:dispBlanksAs val="gap"/>
    <c:showDLblsOverMax val="0"/>
  </c:chart>
  <c:spPr>
    <a:ln>
      <a:noFill/>
    </a:ln>
  </c:sp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Quadro_Histórico_PIVIC!$C$26</c:f>
              <c:strCache>
                <c:ptCount val="1"/>
                <c:pt idx="0">
                  <c:v>Total de Bolsas</c:v>
                </c:pt>
              </c:strCache>
            </c:strRef>
          </c:tx>
          <c:spPr>
            <a:solidFill>
              <a:srgbClr val="FFC000"/>
            </a:solidFill>
            <a:effectLst>
              <a:outerShdw blurRad="50800" dist="38100" dir="2700000" algn="ctr" rotWithShape="0">
                <a:srgbClr val="000000">
                  <a:alpha val="40000"/>
                </a:srgbClr>
              </a:outerShdw>
            </a:effectLst>
          </c:spPr>
          <c:invertIfNegative val="0"/>
          <c:dPt>
            <c:idx val="0"/>
            <c:invertIfNegative val="0"/>
            <c:bubble3D val="0"/>
            <c:extLst>
              <c:ext xmlns:c16="http://schemas.microsoft.com/office/drawing/2014/chart" uri="{C3380CC4-5D6E-409C-BE32-E72D297353CC}">
                <c16:uniqueId val="{00000000-0243-4599-A546-4E200407B535}"/>
              </c:ext>
            </c:extLst>
          </c:dPt>
          <c:dPt>
            <c:idx val="1"/>
            <c:invertIfNegative val="0"/>
            <c:bubble3D val="0"/>
            <c:extLst>
              <c:ext xmlns:c16="http://schemas.microsoft.com/office/drawing/2014/chart" uri="{C3380CC4-5D6E-409C-BE32-E72D297353CC}">
                <c16:uniqueId val="{00000001-0243-4599-A546-4E200407B535}"/>
              </c:ext>
            </c:extLst>
          </c:dPt>
          <c:dPt>
            <c:idx val="2"/>
            <c:invertIfNegative val="0"/>
            <c:bubble3D val="0"/>
            <c:spPr>
              <a:solidFill>
                <a:srgbClr val="FFC000"/>
              </a:solidFill>
              <a:ln>
                <a:noFill/>
              </a:ln>
              <a:effectLst>
                <a:outerShdw sx="1000" sy="1000" algn="ctr" rotWithShape="0">
                  <a:srgbClr val="000000"/>
                </a:outerShdw>
              </a:effectLst>
            </c:spPr>
            <c:extLst>
              <c:ext xmlns:c16="http://schemas.microsoft.com/office/drawing/2014/chart" uri="{C3380CC4-5D6E-409C-BE32-E72D297353CC}">
                <c16:uniqueId val="{00000003-0243-4599-A546-4E200407B535}"/>
              </c:ext>
            </c:extLst>
          </c:dPt>
          <c:dLbls>
            <c:dLbl>
              <c:idx val="2"/>
              <c:layout>
                <c:manualLayout>
                  <c:x val="-9.3325176159057908E-4"/>
                  <c:y val="-6.641123615364945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243-4599-A546-4E200407B535}"/>
                </c:ext>
              </c:extLst>
            </c:dLbl>
            <c:spPr>
              <a:solidFill>
                <a:sysClr val="window" lastClr="FFFFFF"/>
              </a:solid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Quadro_Histórico_PIVIC!$D$13:$O$13</c:f>
              <c:strCache>
                <c:ptCount val="12"/>
                <c:pt idx="0">
                  <c:v>2006/2007</c:v>
                </c:pt>
                <c:pt idx="1">
                  <c:v>2007/2008</c:v>
                </c:pt>
                <c:pt idx="2">
                  <c:v>2008/2009</c:v>
                </c:pt>
                <c:pt idx="3">
                  <c:v>2009/2010</c:v>
                </c:pt>
                <c:pt idx="4">
                  <c:v>2010/2011</c:v>
                </c:pt>
                <c:pt idx="5">
                  <c:v>2011/2012</c:v>
                </c:pt>
                <c:pt idx="6">
                  <c:v>2012/2013</c:v>
                </c:pt>
                <c:pt idx="7">
                  <c:v>2013/2014</c:v>
                </c:pt>
                <c:pt idx="8">
                  <c:v>2014/2015</c:v>
                </c:pt>
                <c:pt idx="9">
                  <c:v>2015/2016</c:v>
                </c:pt>
                <c:pt idx="10">
                  <c:v>2016/2017</c:v>
                </c:pt>
                <c:pt idx="11">
                  <c:v>2017/2018**</c:v>
                </c:pt>
              </c:strCache>
            </c:strRef>
          </c:cat>
          <c:val>
            <c:numRef>
              <c:f>Quadro_Histórico_PIVIC!$D$26:$O$26</c:f>
              <c:numCache>
                <c:formatCode>General</c:formatCode>
                <c:ptCount val="12"/>
                <c:pt idx="0">
                  <c:v>18</c:v>
                </c:pt>
                <c:pt idx="1">
                  <c:v>25</c:v>
                </c:pt>
                <c:pt idx="2">
                  <c:v>58</c:v>
                </c:pt>
                <c:pt idx="3">
                  <c:v>93</c:v>
                </c:pt>
                <c:pt idx="4">
                  <c:v>111</c:v>
                </c:pt>
                <c:pt idx="5">
                  <c:v>112</c:v>
                </c:pt>
                <c:pt idx="6">
                  <c:v>112</c:v>
                </c:pt>
                <c:pt idx="7">
                  <c:v>88</c:v>
                </c:pt>
                <c:pt idx="8">
                  <c:v>80</c:v>
                </c:pt>
                <c:pt idx="9">
                  <c:v>124</c:v>
                </c:pt>
                <c:pt idx="10">
                  <c:v>91</c:v>
                </c:pt>
                <c:pt idx="11">
                  <c:v>37</c:v>
                </c:pt>
              </c:numCache>
            </c:numRef>
          </c:val>
          <c:extLst>
            <c:ext xmlns:c16="http://schemas.microsoft.com/office/drawing/2014/chart" uri="{C3380CC4-5D6E-409C-BE32-E72D297353CC}">
              <c16:uniqueId val="{00000004-0243-4599-A546-4E200407B535}"/>
            </c:ext>
          </c:extLst>
        </c:ser>
        <c:dLbls>
          <c:showLegendKey val="0"/>
          <c:showVal val="0"/>
          <c:showCatName val="0"/>
          <c:showSerName val="0"/>
          <c:showPercent val="0"/>
          <c:showBubbleSize val="0"/>
        </c:dLbls>
        <c:gapWidth val="58"/>
        <c:axId val="117666944"/>
        <c:axId val="117668480"/>
      </c:barChart>
      <c:catAx>
        <c:axId val="117666944"/>
        <c:scaling>
          <c:orientation val="minMax"/>
        </c:scaling>
        <c:delete val="0"/>
        <c:axPos val="b"/>
        <c:numFmt formatCode="General" sourceLinked="0"/>
        <c:majorTickMark val="out"/>
        <c:minorTickMark val="none"/>
        <c:tickLblPos val="nextTo"/>
        <c:txPr>
          <a:bodyPr rot="2700000" vert="horz"/>
          <a:lstStyle/>
          <a:p>
            <a:pPr>
              <a:defRPr/>
            </a:pPr>
            <a:endParaRPr lang="pt-BR"/>
          </a:p>
        </c:txPr>
        <c:crossAx val="117668480"/>
        <c:crosses val="autoZero"/>
        <c:auto val="1"/>
        <c:lblAlgn val="ctr"/>
        <c:lblOffset val="100"/>
        <c:noMultiLvlLbl val="0"/>
      </c:catAx>
      <c:valAx>
        <c:axId val="117668480"/>
        <c:scaling>
          <c:orientation val="minMax"/>
        </c:scaling>
        <c:delete val="1"/>
        <c:axPos val="l"/>
        <c:majorGridlines>
          <c:spPr>
            <a:ln>
              <a:noFill/>
            </a:ln>
          </c:spPr>
        </c:majorGridlines>
        <c:numFmt formatCode="General" sourceLinked="1"/>
        <c:majorTickMark val="out"/>
        <c:minorTickMark val="none"/>
        <c:tickLblPos val="nextTo"/>
        <c:crossAx val="117666944"/>
        <c:crosses val="autoZero"/>
        <c:crossBetween val="between"/>
      </c:valAx>
      <c:spPr>
        <a:noFill/>
      </c:spPr>
    </c:plotArea>
    <c:plotVisOnly val="1"/>
    <c:dispBlanksAs val="gap"/>
    <c:showDLblsOverMax val="0"/>
  </c:chart>
  <c:spPr>
    <a:ln cap="rnd">
      <a:noFill/>
    </a:ln>
  </c:spPr>
  <c:txPr>
    <a:bodyPr/>
    <a:lstStyle/>
    <a:p>
      <a:pPr>
        <a:defRPr>
          <a:latin typeface="Century Gothic" panose="020B0502020202020204" pitchFamily="34" charset="0"/>
        </a:defRPr>
      </a:pPr>
      <a:endParaRPr lang="pt-B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1"/>
          <c:order val="0"/>
          <c:spPr>
            <a:solidFill>
              <a:srgbClr val="FFC000"/>
            </a:solidFill>
            <a:effectLst>
              <a:outerShdw blurRad="50800" dist="50800" dir="5400000" algn="ctr" rotWithShape="0">
                <a:schemeClr val="tx1"/>
              </a:outerShdw>
            </a:effectLst>
          </c:spPr>
          <c:invertIfNegative val="0"/>
          <c:dLbls>
            <c:spPr>
              <a:noFill/>
              <a:ln>
                <a:noFill/>
              </a:ln>
              <a:effectLst/>
            </c:spPr>
            <c:txPr>
              <a:bodyPr/>
              <a:lstStyle/>
              <a:p>
                <a:pPr>
                  <a:defRPr sz="800" b="0">
                    <a:solidFill>
                      <a:schemeClr val="tx1"/>
                    </a:solidFill>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Quadro_Histórico_PIVIC!$C$14:$C$25</c:f>
              <c:strCache>
                <c:ptCount val="12"/>
                <c:pt idx="0">
                  <c:v>FACALE</c:v>
                </c:pt>
                <c:pt idx="1">
                  <c:v>FACE</c:v>
                </c:pt>
                <c:pt idx="2">
                  <c:v>FACET</c:v>
                </c:pt>
                <c:pt idx="3">
                  <c:v>FADIR</c:v>
                </c:pt>
                <c:pt idx="4">
                  <c:v>FAED</c:v>
                </c:pt>
                <c:pt idx="5">
                  <c:v>FAEN*</c:v>
                </c:pt>
                <c:pt idx="6">
                  <c:v>FAIND*</c:v>
                </c:pt>
                <c:pt idx="7">
                  <c:v>FCA</c:v>
                </c:pt>
                <c:pt idx="8">
                  <c:v>FCBA</c:v>
                </c:pt>
                <c:pt idx="9">
                  <c:v>FCH</c:v>
                </c:pt>
                <c:pt idx="10">
                  <c:v>FCS</c:v>
                </c:pt>
                <c:pt idx="11">
                  <c:v>PROGRAD/EAD - UEMS - OUTRA IES</c:v>
                </c:pt>
              </c:strCache>
            </c:strRef>
          </c:cat>
          <c:val>
            <c:numRef>
              <c:f>Quadro_Histórico_PIVIC!$O$14:$O$25</c:f>
              <c:numCache>
                <c:formatCode>General</c:formatCode>
                <c:ptCount val="12"/>
                <c:pt idx="0">
                  <c:v>3</c:v>
                </c:pt>
                <c:pt idx="1">
                  <c:v>1</c:v>
                </c:pt>
                <c:pt idx="2">
                  <c:v>2</c:v>
                </c:pt>
                <c:pt idx="3">
                  <c:v>0</c:v>
                </c:pt>
                <c:pt idx="4">
                  <c:v>0</c:v>
                </c:pt>
                <c:pt idx="5">
                  <c:v>6</c:v>
                </c:pt>
                <c:pt idx="6">
                  <c:v>0</c:v>
                </c:pt>
                <c:pt idx="7">
                  <c:v>11</c:v>
                </c:pt>
                <c:pt idx="8">
                  <c:v>5</c:v>
                </c:pt>
                <c:pt idx="9">
                  <c:v>7</c:v>
                </c:pt>
                <c:pt idx="10">
                  <c:v>2</c:v>
                </c:pt>
                <c:pt idx="11">
                  <c:v>0</c:v>
                </c:pt>
              </c:numCache>
            </c:numRef>
          </c:val>
          <c:extLst>
            <c:ext xmlns:c16="http://schemas.microsoft.com/office/drawing/2014/chart" uri="{C3380CC4-5D6E-409C-BE32-E72D297353CC}">
              <c16:uniqueId val="{00000000-3EF9-43D7-B855-1011F65E9199}"/>
            </c:ext>
          </c:extLst>
        </c:ser>
        <c:dLbls>
          <c:showLegendKey val="0"/>
          <c:showVal val="0"/>
          <c:showCatName val="0"/>
          <c:showSerName val="0"/>
          <c:showPercent val="0"/>
          <c:showBubbleSize val="0"/>
        </c:dLbls>
        <c:gapWidth val="25"/>
        <c:axId val="115075328"/>
        <c:axId val="115347456"/>
      </c:barChart>
      <c:catAx>
        <c:axId val="115075328"/>
        <c:scaling>
          <c:orientation val="minMax"/>
        </c:scaling>
        <c:delete val="0"/>
        <c:axPos val="l"/>
        <c:numFmt formatCode="General" sourceLinked="0"/>
        <c:majorTickMark val="out"/>
        <c:minorTickMark val="none"/>
        <c:tickLblPos val="nextTo"/>
        <c:txPr>
          <a:bodyPr/>
          <a:lstStyle/>
          <a:p>
            <a:pPr>
              <a:defRPr sz="800"/>
            </a:pPr>
            <a:endParaRPr lang="pt-BR"/>
          </a:p>
        </c:txPr>
        <c:crossAx val="115347456"/>
        <c:crosses val="autoZero"/>
        <c:auto val="1"/>
        <c:lblAlgn val="ctr"/>
        <c:lblOffset val="100"/>
        <c:noMultiLvlLbl val="0"/>
      </c:catAx>
      <c:valAx>
        <c:axId val="115347456"/>
        <c:scaling>
          <c:orientation val="minMax"/>
        </c:scaling>
        <c:delete val="1"/>
        <c:axPos val="b"/>
        <c:majorGridlines>
          <c:spPr>
            <a:ln>
              <a:noFill/>
            </a:ln>
          </c:spPr>
        </c:majorGridlines>
        <c:numFmt formatCode="General" sourceLinked="1"/>
        <c:majorTickMark val="out"/>
        <c:minorTickMark val="none"/>
        <c:tickLblPos val="nextTo"/>
        <c:crossAx val="115075328"/>
        <c:crosses val="autoZero"/>
        <c:crossBetween val="between"/>
      </c:valAx>
      <c:spPr>
        <a:noFill/>
      </c:spPr>
    </c:plotArea>
    <c:plotVisOnly val="1"/>
    <c:dispBlanksAs val="gap"/>
    <c:showDLblsOverMax val="0"/>
  </c:chart>
  <c:spPr>
    <a:ln>
      <a:noFill/>
    </a:ln>
  </c:spPr>
  <c:txPr>
    <a:bodyPr/>
    <a:lstStyle/>
    <a:p>
      <a:pPr>
        <a:defRPr>
          <a:latin typeface="Century Gothic" panose="020B0502020202020204" pitchFamily="34" charset="0"/>
        </a:defRPr>
      </a:pPr>
      <a:endParaRPr lang="pt-B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6" name="PlaceHolder 1"/>
          <p:cNvSpPr>
            <a:spLocks noGrp="1" noRot="1" noChangeAspect="1"/>
          </p:cNvSpPr>
          <p:nvPr>
            <p:ph type="sldImg"/>
          </p:nvPr>
        </p:nvSpPr>
        <p:spPr>
          <a:xfrm>
            <a:off x="216000" y="812520"/>
            <a:ext cx="7127280" cy="4008960"/>
          </a:xfrm>
          <a:prstGeom prst="rect">
            <a:avLst/>
          </a:prstGeom>
        </p:spPr>
        <p:txBody>
          <a:bodyPr lIns="0" tIns="0" rIns="0" bIns="0" anchor="ctr"/>
          <a:lstStyle/>
          <a:p>
            <a:r>
              <a:rPr lang="pt-BR" sz="1800" b="0" strike="noStrike" spc="-1">
                <a:solidFill>
                  <a:srgbClr val="2F2B20"/>
                </a:solidFill>
                <a:latin typeface="Calibri"/>
              </a:rPr>
              <a:t>Clique para mover o slide</a:t>
            </a:r>
          </a:p>
        </p:txBody>
      </p:sp>
      <p:sp>
        <p:nvSpPr>
          <p:cNvPr id="87" name="PlaceHolder 2"/>
          <p:cNvSpPr>
            <a:spLocks noGrp="1"/>
          </p:cNvSpPr>
          <p:nvPr>
            <p:ph type="body"/>
          </p:nvPr>
        </p:nvSpPr>
        <p:spPr>
          <a:xfrm>
            <a:off x="756000" y="5078520"/>
            <a:ext cx="6047640" cy="4811040"/>
          </a:xfrm>
          <a:prstGeom prst="rect">
            <a:avLst/>
          </a:prstGeom>
        </p:spPr>
        <p:txBody>
          <a:bodyPr lIns="0" tIns="0" rIns="0" bIns="0"/>
          <a:lstStyle/>
          <a:p>
            <a:r>
              <a:rPr lang="pt-BR" sz="2000" b="0" strike="noStrike" spc="-1">
                <a:latin typeface="Arial"/>
              </a:rPr>
              <a:t>Clique para editar o formato de notas</a:t>
            </a:r>
          </a:p>
        </p:txBody>
      </p:sp>
      <p:sp>
        <p:nvSpPr>
          <p:cNvPr id="88" name="PlaceHolder 3"/>
          <p:cNvSpPr>
            <a:spLocks noGrp="1"/>
          </p:cNvSpPr>
          <p:nvPr>
            <p:ph type="hdr"/>
          </p:nvPr>
        </p:nvSpPr>
        <p:spPr>
          <a:xfrm>
            <a:off x="0" y="0"/>
            <a:ext cx="3280680" cy="534240"/>
          </a:xfrm>
          <a:prstGeom prst="rect">
            <a:avLst/>
          </a:prstGeom>
        </p:spPr>
        <p:txBody>
          <a:bodyPr lIns="0" tIns="0" rIns="0" bIns="0"/>
          <a:lstStyle/>
          <a:p>
            <a:r>
              <a:rPr lang="pt-BR" sz="1400" b="0" strike="noStrike" spc="-1">
                <a:latin typeface="Times New Roman"/>
              </a:rPr>
              <a:t>&lt;cabeçalho&gt;</a:t>
            </a:r>
          </a:p>
        </p:txBody>
      </p:sp>
      <p:sp>
        <p:nvSpPr>
          <p:cNvPr id="89" name="PlaceHolder 4"/>
          <p:cNvSpPr>
            <a:spLocks noGrp="1"/>
          </p:cNvSpPr>
          <p:nvPr>
            <p:ph type="dt"/>
          </p:nvPr>
        </p:nvSpPr>
        <p:spPr>
          <a:xfrm>
            <a:off x="4278960" y="0"/>
            <a:ext cx="3280680" cy="534240"/>
          </a:xfrm>
          <a:prstGeom prst="rect">
            <a:avLst/>
          </a:prstGeom>
        </p:spPr>
        <p:txBody>
          <a:bodyPr lIns="0" tIns="0" rIns="0" bIns="0"/>
          <a:lstStyle/>
          <a:p>
            <a:pPr algn="r"/>
            <a:r>
              <a:rPr lang="pt-BR" sz="1400" b="0" strike="noStrike" spc="-1">
                <a:latin typeface="Times New Roman"/>
              </a:rPr>
              <a:t>&lt;data/hora&gt;</a:t>
            </a:r>
          </a:p>
        </p:txBody>
      </p:sp>
      <p:sp>
        <p:nvSpPr>
          <p:cNvPr id="90" name="PlaceHolder 5"/>
          <p:cNvSpPr>
            <a:spLocks noGrp="1"/>
          </p:cNvSpPr>
          <p:nvPr>
            <p:ph type="ftr"/>
          </p:nvPr>
        </p:nvSpPr>
        <p:spPr>
          <a:xfrm>
            <a:off x="0" y="10157400"/>
            <a:ext cx="3280680" cy="534240"/>
          </a:xfrm>
          <a:prstGeom prst="rect">
            <a:avLst/>
          </a:prstGeom>
        </p:spPr>
        <p:txBody>
          <a:bodyPr lIns="0" tIns="0" rIns="0" bIns="0" anchor="b"/>
          <a:lstStyle/>
          <a:p>
            <a:r>
              <a:rPr lang="pt-BR" sz="1400" b="0" strike="noStrike" spc="-1">
                <a:latin typeface="Times New Roman"/>
              </a:rPr>
              <a:t>&lt;rodapé&gt;</a:t>
            </a:r>
          </a:p>
        </p:txBody>
      </p:sp>
      <p:sp>
        <p:nvSpPr>
          <p:cNvPr id="91" name="PlaceHolder 6"/>
          <p:cNvSpPr>
            <a:spLocks noGrp="1"/>
          </p:cNvSpPr>
          <p:nvPr>
            <p:ph type="sldNum"/>
          </p:nvPr>
        </p:nvSpPr>
        <p:spPr>
          <a:xfrm>
            <a:off x="4278960" y="10157400"/>
            <a:ext cx="3280680" cy="534240"/>
          </a:xfrm>
          <a:prstGeom prst="rect">
            <a:avLst/>
          </a:prstGeom>
        </p:spPr>
        <p:txBody>
          <a:bodyPr lIns="0" tIns="0" rIns="0" bIns="0" anchor="b"/>
          <a:lstStyle/>
          <a:p>
            <a:pPr algn="r"/>
            <a:fld id="{568651B5-2E14-434D-8108-96932BD05C7A}" type="slidenum">
              <a:rPr lang="pt-BR" sz="1400" b="0" strike="noStrike" spc="-1">
                <a:latin typeface="Times New Roman"/>
              </a:rPr>
              <a:t>‹nº›</a:t>
            </a:fld>
            <a:endParaRPr lang="pt-BR"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PlaceHolder 1"/>
          <p:cNvSpPr>
            <a:spLocks noGrp="1" noRot="1" noChangeAspect="1"/>
          </p:cNvSpPr>
          <p:nvPr>
            <p:ph type="sldImg"/>
          </p:nvPr>
        </p:nvSpPr>
        <p:spPr>
          <a:xfrm>
            <a:off x="930275" y="739775"/>
            <a:ext cx="4937125" cy="3703638"/>
          </a:xfrm>
          <a:prstGeom prst="rect">
            <a:avLst/>
          </a:prstGeom>
        </p:spPr>
      </p:sp>
      <p:sp>
        <p:nvSpPr>
          <p:cNvPr id="211" name="PlaceHolder 2"/>
          <p:cNvSpPr>
            <a:spLocks noGrp="1"/>
          </p:cNvSpPr>
          <p:nvPr>
            <p:ph type="body"/>
          </p:nvPr>
        </p:nvSpPr>
        <p:spPr>
          <a:xfrm>
            <a:off x="679680" y="4689360"/>
            <a:ext cx="5437800" cy="4442400"/>
          </a:xfrm>
          <a:prstGeom prst="rect">
            <a:avLst/>
          </a:prstGeom>
        </p:spPr>
        <p:txBody>
          <a:bodyPr/>
          <a:lstStyle/>
          <a:p>
            <a:endParaRPr lang="pt-BR" sz="2000" b="0" strike="noStrike" spc="-1">
              <a:latin typeface="Arial"/>
            </a:endParaRPr>
          </a:p>
        </p:txBody>
      </p:sp>
      <p:sp>
        <p:nvSpPr>
          <p:cNvPr id="212" name="TextShape 3"/>
          <p:cNvSpPr txBox="1"/>
          <p:nvPr/>
        </p:nvSpPr>
        <p:spPr>
          <a:xfrm>
            <a:off x="3850560" y="9377280"/>
            <a:ext cx="2945160" cy="493200"/>
          </a:xfrm>
          <a:prstGeom prst="rect">
            <a:avLst/>
          </a:prstGeom>
          <a:noFill/>
          <a:ln>
            <a:noFill/>
          </a:ln>
        </p:spPr>
        <p:txBody>
          <a:bodyPr anchor="b"/>
          <a:lstStyle/>
          <a:p>
            <a:pPr algn="r">
              <a:lnSpc>
                <a:spcPct val="100000"/>
              </a:lnSpc>
            </a:pPr>
            <a:fld id="{F3DBC981-F233-4E19-B577-AB34CE956BD0}" type="slidenum">
              <a:rPr lang="pt-BR" sz="1200" b="0" strike="noStrike" spc="-1">
                <a:solidFill>
                  <a:srgbClr val="000000"/>
                </a:solidFill>
                <a:latin typeface="Calibri"/>
              </a:rPr>
              <a:t>2</a:t>
            </a:fld>
            <a:endParaRPr lang="pt-BR" sz="1200" b="0" strike="noStrike" spc="-1">
              <a:latin typeface="Times New Roman"/>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PlaceHolder 1"/>
          <p:cNvSpPr>
            <a:spLocks noGrp="1" noRot="1" noChangeAspect="1"/>
          </p:cNvSpPr>
          <p:nvPr>
            <p:ph type="sldImg"/>
          </p:nvPr>
        </p:nvSpPr>
        <p:spPr>
          <a:xfrm>
            <a:off x="930275" y="739775"/>
            <a:ext cx="4937125" cy="3703638"/>
          </a:xfrm>
          <a:prstGeom prst="rect">
            <a:avLst/>
          </a:prstGeom>
        </p:spPr>
      </p:sp>
      <p:sp>
        <p:nvSpPr>
          <p:cNvPr id="238" name="PlaceHolder 2"/>
          <p:cNvSpPr>
            <a:spLocks noGrp="1"/>
          </p:cNvSpPr>
          <p:nvPr>
            <p:ph type="body"/>
          </p:nvPr>
        </p:nvSpPr>
        <p:spPr>
          <a:xfrm>
            <a:off x="679680" y="4689360"/>
            <a:ext cx="5437800" cy="4442400"/>
          </a:xfrm>
          <a:prstGeom prst="rect">
            <a:avLst/>
          </a:prstGeom>
        </p:spPr>
        <p:txBody>
          <a:bodyPr/>
          <a:lstStyle/>
          <a:p>
            <a:endParaRPr lang="pt-BR" sz="2000" b="0" strike="noStrike" spc="-1">
              <a:latin typeface="Arial"/>
            </a:endParaRPr>
          </a:p>
        </p:txBody>
      </p:sp>
      <p:sp>
        <p:nvSpPr>
          <p:cNvPr id="239" name="TextShape 3"/>
          <p:cNvSpPr txBox="1"/>
          <p:nvPr/>
        </p:nvSpPr>
        <p:spPr>
          <a:xfrm>
            <a:off x="3850560" y="9377280"/>
            <a:ext cx="2945160" cy="493200"/>
          </a:xfrm>
          <a:prstGeom prst="rect">
            <a:avLst/>
          </a:prstGeom>
          <a:noFill/>
          <a:ln>
            <a:noFill/>
          </a:ln>
        </p:spPr>
        <p:txBody>
          <a:bodyPr anchor="b"/>
          <a:lstStyle/>
          <a:p>
            <a:pPr algn="r">
              <a:lnSpc>
                <a:spcPct val="100000"/>
              </a:lnSpc>
            </a:pPr>
            <a:fld id="{BD157D80-6D2E-4640-AEBD-E0A07307302A}" type="slidenum">
              <a:rPr lang="pt-BR" sz="1200" b="0" strike="noStrike" spc="-1">
                <a:solidFill>
                  <a:srgbClr val="000000"/>
                </a:solidFill>
                <a:latin typeface="Calibri"/>
              </a:rPr>
              <a:t>11</a:t>
            </a:fld>
            <a:endParaRPr lang="pt-BR" sz="1200" b="0" strike="noStrike" spc="-1">
              <a:latin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PlaceHolder 1"/>
          <p:cNvSpPr>
            <a:spLocks noGrp="1" noRot="1" noChangeAspect="1"/>
          </p:cNvSpPr>
          <p:nvPr>
            <p:ph type="sldImg"/>
          </p:nvPr>
        </p:nvSpPr>
        <p:spPr>
          <a:xfrm>
            <a:off x="930275" y="739775"/>
            <a:ext cx="4937125" cy="3703638"/>
          </a:xfrm>
          <a:prstGeom prst="rect">
            <a:avLst/>
          </a:prstGeom>
        </p:spPr>
      </p:sp>
      <p:sp>
        <p:nvSpPr>
          <p:cNvPr id="241" name="PlaceHolder 2"/>
          <p:cNvSpPr>
            <a:spLocks noGrp="1"/>
          </p:cNvSpPr>
          <p:nvPr>
            <p:ph type="body"/>
          </p:nvPr>
        </p:nvSpPr>
        <p:spPr>
          <a:xfrm>
            <a:off x="679680" y="4689360"/>
            <a:ext cx="5437800" cy="4442400"/>
          </a:xfrm>
          <a:prstGeom prst="rect">
            <a:avLst/>
          </a:prstGeom>
        </p:spPr>
        <p:txBody>
          <a:bodyPr/>
          <a:lstStyle/>
          <a:p>
            <a:endParaRPr lang="pt-BR" sz="2000" b="0" strike="noStrike" spc="-1">
              <a:latin typeface="Arial"/>
            </a:endParaRPr>
          </a:p>
        </p:txBody>
      </p:sp>
      <p:sp>
        <p:nvSpPr>
          <p:cNvPr id="242" name="TextShape 3"/>
          <p:cNvSpPr txBox="1"/>
          <p:nvPr/>
        </p:nvSpPr>
        <p:spPr>
          <a:xfrm>
            <a:off x="3850560" y="9377280"/>
            <a:ext cx="2945160" cy="493200"/>
          </a:xfrm>
          <a:prstGeom prst="rect">
            <a:avLst/>
          </a:prstGeom>
          <a:noFill/>
          <a:ln>
            <a:noFill/>
          </a:ln>
        </p:spPr>
        <p:txBody>
          <a:bodyPr anchor="b"/>
          <a:lstStyle/>
          <a:p>
            <a:pPr algn="r">
              <a:lnSpc>
                <a:spcPct val="100000"/>
              </a:lnSpc>
            </a:pPr>
            <a:fld id="{F1D5C263-37DB-4039-B0A5-776F9A04EAC6}" type="slidenum">
              <a:rPr lang="pt-BR" sz="1200" b="0" strike="noStrike" spc="-1">
                <a:solidFill>
                  <a:srgbClr val="000000"/>
                </a:solidFill>
                <a:latin typeface="Calibri"/>
              </a:rPr>
              <a:t>12</a:t>
            </a:fld>
            <a:endParaRPr lang="pt-BR" sz="1200" b="0" strike="noStrike" spc="-1">
              <a:latin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PlaceHolder 1"/>
          <p:cNvSpPr>
            <a:spLocks noGrp="1" noRot="1" noChangeAspect="1"/>
          </p:cNvSpPr>
          <p:nvPr>
            <p:ph type="sldImg"/>
          </p:nvPr>
        </p:nvSpPr>
        <p:spPr>
          <a:xfrm>
            <a:off x="930275" y="739775"/>
            <a:ext cx="4937125" cy="3703638"/>
          </a:xfrm>
          <a:prstGeom prst="rect">
            <a:avLst/>
          </a:prstGeom>
        </p:spPr>
      </p:sp>
      <p:sp>
        <p:nvSpPr>
          <p:cNvPr id="244" name="PlaceHolder 2"/>
          <p:cNvSpPr>
            <a:spLocks noGrp="1"/>
          </p:cNvSpPr>
          <p:nvPr>
            <p:ph type="body"/>
          </p:nvPr>
        </p:nvSpPr>
        <p:spPr>
          <a:xfrm>
            <a:off x="679680" y="4689360"/>
            <a:ext cx="5437800" cy="4442400"/>
          </a:xfrm>
          <a:prstGeom prst="rect">
            <a:avLst/>
          </a:prstGeom>
        </p:spPr>
        <p:txBody>
          <a:bodyPr/>
          <a:lstStyle/>
          <a:p>
            <a:endParaRPr lang="pt-BR" sz="2000" b="0" strike="noStrike" spc="-1">
              <a:latin typeface="Arial"/>
            </a:endParaRPr>
          </a:p>
        </p:txBody>
      </p:sp>
      <p:sp>
        <p:nvSpPr>
          <p:cNvPr id="245" name="TextShape 3"/>
          <p:cNvSpPr txBox="1"/>
          <p:nvPr/>
        </p:nvSpPr>
        <p:spPr>
          <a:xfrm>
            <a:off x="3850560" y="9377280"/>
            <a:ext cx="2945160" cy="493200"/>
          </a:xfrm>
          <a:prstGeom prst="rect">
            <a:avLst/>
          </a:prstGeom>
          <a:noFill/>
          <a:ln>
            <a:noFill/>
          </a:ln>
        </p:spPr>
        <p:txBody>
          <a:bodyPr anchor="b"/>
          <a:lstStyle/>
          <a:p>
            <a:pPr algn="r">
              <a:lnSpc>
                <a:spcPct val="100000"/>
              </a:lnSpc>
            </a:pPr>
            <a:fld id="{D1E5041F-0776-4E32-B516-D76D28F29F72}" type="slidenum">
              <a:rPr lang="pt-BR" sz="1200" b="0" strike="noStrike" spc="-1">
                <a:solidFill>
                  <a:srgbClr val="000000"/>
                </a:solidFill>
                <a:latin typeface="Calibri"/>
              </a:rPr>
              <a:t>13</a:t>
            </a:fld>
            <a:endParaRPr lang="pt-BR" sz="1200" b="0" strike="noStrike" spc="-1">
              <a:latin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PlaceHolder 1"/>
          <p:cNvSpPr>
            <a:spLocks noGrp="1" noRot="1" noChangeAspect="1"/>
          </p:cNvSpPr>
          <p:nvPr>
            <p:ph type="sldImg"/>
          </p:nvPr>
        </p:nvSpPr>
        <p:spPr>
          <a:xfrm>
            <a:off x="930275" y="739775"/>
            <a:ext cx="4937125" cy="3703638"/>
          </a:xfrm>
          <a:prstGeom prst="rect">
            <a:avLst/>
          </a:prstGeom>
        </p:spPr>
      </p:sp>
      <p:sp>
        <p:nvSpPr>
          <p:cNvPr id="247" name="PlaceHolder 2"/>
          <p:cNvSpPr>
            <a:spLocks noGrp="1"/>
          </p:cNvSpPr>
          <p:nvPr>
            <p:ph type="body"/>
          </p:nvPr>
        </p:nvSpPr>
        <p:spPr>
          <a:xfrm>
            <a:off x="679680" y="4689360"/>
            <a:ext cx="5437800" cy="4442400"/>
          </a:xfrm>
          <a:prstGeom prst="rect">
            <a:avLst/>
          </a:prstGeom>
        </p:spPr>
        <p:txBody>
          <a:bodyPr/>
          <a:lstStyle/>
          <a:p>
            <a:endParaRPr lang="pt-BR" sz="2000" b="0" strike="noStrike" spc="-1">
              <a:latin typeface="Arial"/>
            </a:endParaRPr>
          </a:p>
        </p:txBody>
      </p:sp>
      <p:sp>
        <p:nvSpPr>
          <p:cNvPr id="248" name="TextShape 3"/>
          <p:cNvSpPr txBox="1"/>
          <p:nvPr/>
        </p:nvSpPr>
        <p:spPr>
          <a:xfrm>
            <a:off x="3850560" y="9377280"/>
            <a:ext cx="2945160" cy="493200"/>
          </a:xfrm>
          <a:prstGeom prst="rect">
            <a:avLst/>
          </a:prstGeom>
          <a:noFill/>
          <a:ln>
            <a:noFill/>
          </a:ln>
        </p:spPr>
        <p:txBody>
          <a:bodyPr anchor="b"/>
          <a:lstStyle/>
          <a:p>
            <a:pPr algn="r">
              <a:lnSpc>
                <a:spcPct val="100000"/>
              </a:lnSpc>
            </a:pPr>
            <a:fld id="{DCED2D06-87FC-4A6D-9428-788B488A5276}" type="slidenum">
              <a:rPr lang="pt-BR" sz="1200" b="0" strike="noStrike" spc="-1">
                <a:solidFill>
                  <a:srgbClr val="000000"/>
                </a:solidFill>
                <a:latin typeface="Calibri"/>
              </a:rPr>
              <a:t>14</a:t>
            </a:fld>
            <a:endParaRPr lang="pt-BR" sz="1200" b="0" strike="noStrike" spc="-1">
              <a:latin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PlaceHolder 1"/>
          <p:cNvSpPr>
            <a:spLocks noGrp="1" noRot="1" noChangeAspect="1"/>
          </p:cNvSpPr>
          <p:nvPr>
            <p:ph type="sldImg"/>
          </p:nvPr>
        </p:nvSpPr>
        <p:spPr>
          <a:xfrm>
            <a:off x="930275" y="739775"/>
            <a:ext cx="4937125" cy="3703638"/>
          </a:xfrm>
          <a:prstGeom prst="rect">
            <a:avLst/>
          </a:prstGeom>
        </p:spPr>
      </p:sp>
      <p:sp>
        <p:nvSpPr>
          <p:cNvPr id="250" name="PlaceHolder 2"/>
          <p:cNvSpPr>
            <a:spLocks noGrp="1"/>
          </p:cNvSpPr>
          <p:nvPr>
            <p:ph type="body"/>
          </p:nvPr>
        </p:nvSpPr>
        <p:spPr>
          <a:xfrm>
            <a:off x="679680" y="4689360"/>
            <a:ext cx="5437800" cy="4442400"/>
          </a:xfrm>
          <a:prstGeom prst="rect">
            <a:avLst/>
          </a:prstGeom>
        </p:spPr>
        <p:txBody>
          <a:bodyPr/>
          <a:lstStyle/>
          <a:p>
            <a:endParaRPr lang="pt-BR" sz="2000" b="0" strike="noStrike" spc="-1">
              <a:latin typeface="Arial"/>
            </a:endParaRPr>
          </a:p>
        </p:txBody>
      </p:sp>
      <p:sp>
        <p:nvSpPr>
          <p:cNvPr id="251" name="TextShape 3"/>
          <p:cNvSpPr txBox="1"/>
          <p:nvPr/>
        </p:nvSpPr>
        <p:spPr>
          <a:xfrm>
            <a:off x="3850560" y="9377280"/>
            <a:ext cx="2945160" cy="493200"/>
          </a:xfrm>
          <a:prstGeom prst="rect">
            <a:avLst/>
          </a:prstGeom>
          <a:noFill/>
          <a:ln>
            <a:noFill/>
          </a:ln>
        </p:spPr>
        <p:txBody>
          <a:bodyPr anchor="b"/>
          <a:lstStyle/>
          <a:p>
            <a:pPr algn="r">
              <a:lnSpc>
                <a:spcPct val="100000"/>
              </a:lnSpc>
            </a:pPr>
            <a:fld id="{D680C544-593E-42B3-9D6D-B4286684A120}" type="slidenum">
              <a:rPr lang="pt-BR" sz="1200" b="0" strike="noStrike" spc="-1">
                <a:solidFill>
                  <a:srgbClr val="000000"/>
                </a:solidFill>
                <a:latin typeface="Calibri"/>
              </a:rPr>
              <a:t>15</a:t>
            </a:fld>
            <a:endParaRPr lang="pt-BR" sz="1200" b="0" strike="noStrike" spc="-1">
              <a:latin typeface="Times New Roman"/>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PlaceHolder 1"/>
          <p:cNvSpPr>
            <a:spLocks noGrp="1" noRot="1" noChangeAspect="1"/>
          </p:cNvSpPr>
          <p:nvPr>
            <p:ph type="sldImg"/>
          </p:nvPr>
        </p:nvSpPr>
        <p:spPr>
          <a:xfrm>
            <a:off x="930275" y="739775"/>
            <a:ext cx="4937125" cy="3703638"/>
          </a:xfrm>
          <a:prstGeom prst="rect">
            <a:avLst/>
          </a:prstGeom>
        </p:spPr>
      </p:sp>
      <p:sp>
        <p:nvSpPr>
          <p:cNvPr id="253" name="PlaceHolder 2"/>
          <p:cNvSpPr>
            <a:spLocks noGrp="1"/>
          </p:cNvSpPr>
          <p:nvPr>
            <p:ph type="body"/>
          </p:nvPr>
        </p:nvSpPr>
        <p:spPr>
          <a:xfrm>
            <a:off x="679680" y="4689360"/>
            <a:ext cx="5437800" cy="4442400"/>
          </a:xfrm>
          <a:prstGeom prst="rect">
            <a:avLst/>
          </a:prstGeom>
        </p:spPr>
        <p:txBody>
          <a:bodyPr/>
          <a:lstStyle/>
          <a:p>
            <a:endParaRPr lang="pt-BR" sz="2000" b="0" strike="noStrike" spc="-1">
              <a:latin typeface="Arial"/>
            </a:endParaRPr>
          </a:p>
        </p:txBody>
      </p:sp>
      <p:sp>
        <p:nvSpPr>
          <p:cNvPr id="254" name="TextShape 3"/>
          <p:cNvSpPr txBox="1"/>
          <p:nvPr/>
        </p:nvSpPr>
        <p:spPr>
          <a:xfrm>
            <a:off x="3850560" y="9377280"/>
            <a:ext cx="2945160" cy="493200"/>
          </a:xfrm>
          <a:prstGeom prst="rect">
            <a:avLst/>
          </a:prstGeom>
          <a:noFill/>
          <a:ln>
            <a:noFill/>
          </a:ln>
        </p:spPr>
        <p:txBody>
          <a:bodyPr anchor="b"/>
          <a:lstStyle/>
          <a:p>
            <a:pPr algn="r">
              <a:lnSpc>
                <a:spcPct val="100000"/>
              </a:lnSpc>
            </a:pPr>
            <a:fld id="{436FA94F-F1E4-45E3-A42C-C29312AF3F68}" type="slidenum">
              <a:rPr lang="pt-BR" sz="1200" b="0" strike="noStrike" spc="-1">
                <a:solidFill>
                  <a:srgbClr val="000000"/>
                </a:solidFill>
                <a:latin typeface="Calibri"/>
              </a:rPr>
              <a:t>16</a:t>
            </a:fld>
            <a:endParaRPr lang="pt-BR" sz="1200" b="0" strike="noStrike" spc="-1">
              <a:latin typeface="Times New Roman"/>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PlaceHolder 1"/>
          <p:cNvSpPr>
            <a:spLocks noGrp="1" noRot="1" noChangeAspect="1"/>
          </p:cNvSpPr>
          <p:nvPr>
            <p:ph type="sldImg"/>
          </p:nvPr>
        </p:nvSpPr>
        <p:spPr>
          <a:xfrm>
            <a:off x="930275" y="739775"/>
            <a:ext cx="4937125" cy="3703638"/>
          </a:xfrm>
          <a:prstGeom prst="rect">
            <a:avLst/>
          </a:prstGeom>
        </p:spPr>
      </p:sp>
      <p:sp>
        <p:nvSpPr>
          <p:cNvPr id="256" name="PlaceHolder 2"/>
          <p:cNvSpPr>
            <a:spLocks noGrp="1"/>
          </p:cNvSpPr>
          <p:nvPr>
            <p:ph type="body"/>
          </p:nvPr>
        </p:nvSpPr>
        <p:spPr>
          <a:xfrm>
            <a:off x="679680" y="4689360"/>
            <a:ext cx="5437800" cy="4442400"/>
          </a:xfrm>
          <a:prstGeom prst="rect">
            <a:avLst/>
          </a:prstGeom>
        </p:spPr>
        <p:txBody>
          <a:bodyPr/>
          <a:lstStyle/>
          <a:p>
            <a:endParaRPr lang="pt-BR" sz="2000" b="0" strike="noStrike" spc="-1">
              <a:latin typeface="Arial"/>
            </a:endParaRPr>
          </a:p>
        </p:txBody>
      </p:sp>
      <p:sp>
        <p:nvSpPr>
          <p:cNvPr id="257" name="TextShape 3"/>
          <p:cNvSpPr txBox="1"/>
          <p:nvPr/>
        </p:nvSpPr>
        <p:spPr>
          <a:xfrm>
            <a:off x="3850560" y="9377280"/>
            <a:ext cx="2945160" cy="493200"/>
          </a:xfrm>
          <a:prstGeom prst="rect">
            <a:avLst/>
          </a:prstGeom>
          <a:noFill/>
          <a:ln>
            <a:noFill/>
          </a:ln>
        </p:spPr>
        <p:txBody>
          <a:bodyPr anchor="b"/>
          <a:lstStyle/>
          <a:p>
            <a:pPr algn="r">
              <a:lnSpc>
                <a:spcPct val="100000"/>
              </a:lnSpc>
            </a:pPr>
            <a:fld id="{179929D9-4A00-4717-8A51-543A2F89722E}" type="slidenum">
              <a:rPr lang="pt-BR" sz="1200" b="0" strike="noStrike" spc="-1">
                <a:solidFill>
                  <a:srgbClr val="000000"/>
                </a:solidFill>
                <a:latin typeface="Calibri"/>
              </a:rPr>
              <a:t>17</a:t>
            </a:fld>
            <a:endParaRPr lang="pt-BR" sz="1200" b="0" strike="noStrike" spc="-1">
              <a:latin typeface="Times New Roman"/>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PlaceHolder 1"/>
          <p:cNvSpPr>
            <a:spLocks noGrp="1" noRot="1" noChangeAspect="1"/>
          </p:cNvSpPr>
          <p:nvPr>
            <p:ph type="sldImg"/>
          </p:nvPr>
        </p:nvSpPr>
        <p:spPr>
          <a:xfrm>
            <a:off x="930275" y="739775"/>
            <a:ext cx="4937125" cy="3703638"/>
          </a:xfrm>
          <a:prstGeom prst="rect">
            <a:avLst/>
          </a:prstGeom>
        </p:spPr>
      </p:sp>
      <p:sp>
        <p:nvSpPr>
          <p:cNvPr id="259" name="PlaceHolder 2"/>
          <p:cNvSpPr>
            <a:spLocks noGrp="1"/>
          </p:cNvSpPr>
          <p:nvPr>
            <p:ph type="body"/>
          </p:nvPr>
        </p:nvSpPr>
        <p:spPr>
          <a:xfrm>
            <a:off x="679680" y="4689360"/>
            <a:ext cx="5437800" cy="4442400"/>
          </a:xfrm>
          <a:prstGeom prst="rect">
            <a:avLst/>
          </a:prstGeom>
        </p:spPr>
        <p:txBody>
          <a:bodyPr/>
          <a:lstStyle/>
          <a:p>
            <a:endParaRPr lang="pt-BR" sz="2000" b="0" strike="noStrike" spc="-1">
              <a:latin typeface="Arial"/>
            </a:endParaRPr>
          </a:p>
        </p:txBody>
      </p:sp>
      <p:sp>
        <p:nvSpPr>
          <p:cNvPr id="260" name="TextShape 3"/>
          <p:cNvSpPr txBox="1"/>
          <p:nvPr/>
        </p:nvSpPr>
        <p:spPr>
          <a:xfrm>
            <a:off x="3850560" y="9377280"/>
            <a:ext cx="2945160" cy="493200"/>
          </a:xfrm>
          <a:prstGeom prst="rect">
            <a:avLst/>
          </a:prstGeom>
          <a:noFill/>
          <a:ln>
            <a:noFill/>
          </a:ln>
        </p:spPr>
        <p:txBody>
          <a:bodyPr anchor="b"/>
          <a:lstStyle/>
          <a:p>
            <a:pPr algn="r">
              <a:lnSpc>
                <a:spcPct val="100000"/>
              </a:lnSpc>
            </a:pPr>
            <a:fld id="{41276D67-52BA-475D-86AC-D692FA4E91C7}" type="slidenum">
              <a:rPr lang="pt-BR" sz="1200" b="0" strike="noStrike" spc="-1">
                <a:solidFill>
                  <a:srgbClr val="000000"/>
                </a:solidFill>
                <a:latin typeface="Calibri"/>
              </a:rPr>
              <a:t>18</a:t>
            </a:fld>
            <a:endParaRPr lang="pt-BR" sz="1200" b="0" strike="noStrike" spc="-1">
              <a:latin typeface="Times New Roman"/>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PlaceHolder 1"/>
          <p:cNvSpPr>
            <a:spLocks noGrp="1" noRot="1" noChangeAspect="1"/>
          </p:cNvSpPr>
          <p:nvPr>
            <p:ph type="sldImg"/>
          </p:nvPr>
        </p:nvSpPr>
        <p:spPr>
          <a:xfrm>
            <a:off x="930275" y="739775"/>
            <a:ext cx="4937125" cy="3703638"/>
          </a:xfrm>
          <a:prstGeom prst="rect">
            <a:avLst/>
          </a:prstGeom>
        </p:spPr>
      </p:sp>
      <p:sp>
        <p:nvSpPr>
          <p:cNvPr id="256" name="PlaceHolder 2"/>
          <p:cNvSpPr>
            <a:spLocks noGrp="1"/>
          </p:cNvSpPr>
          <p:nvPr>
            <p:ph type="body"/>
          </p:nvPr>
        </p:nvSpPr>
        <p:spPr>
          <a:xfrm>
            <a:off x="679680" y="4689360"/>
            <a:ext cx="5437800" cy="4442400"/>
          </a:xfrm>
          <a:prstGeom prst="rect">
            <a:avLst/>
          </a:prstGeom>
        </p:spPr>
        <p:txBody>
          <a:bodyPr/>
          <a:lstStyle/>
          <a:p>
            <a:endParaRPr lang="pt-BR" sz="2000" b="0" strike="noStrike" spc="-1">
              <a:latin typeface="Arial"/>
            </a:endParaRPr>
          </a:p>
        </p:txBody>
      </p:sp>
      <p:sp>
        <p:nvSpPr>
          <p:cNvPr id="257" name="TextShape 3"/>
          <p:cNvSpPr txBox="1"/>
          <p:nvPr/>
        </p:nvSpPr>
        <p:spPr>
          <a:xfrm>
            <a:off x="3850560" y="9377280"/>
            <a:ext cx="2945160" cy="493200"/>
          </a:xfrm>
          <a:prstGeom prst="rect">
            <a:avLst/>
          </a:prstGeom>
          <a:noFill/>
          <a:ln>
            <a:noFill/>
          </a:ln>
        </p:spPr>
        <p:txBody>
          <a:bodyPr anchor="b"/>
          <a:lstStyle/>
          <a:p>
            <a:pPr algn="r">
              <a:lnSpc>
                <a:spcPct val="100000"/>
              </a:lnSpc>
            </a:pPr>
            <a:fld id="{179929D9-4A00-4717-8A51-543A2F89722E}" type="slidenum">
              <a:rPr lang="pt-BR" sz="1200" b="0" strike="noStrike" spc="-1">
                <a:solidFill>
                  <a:srgbClr val="000000"/>
                </a:solidFill>
                <a:latin typeface="Calibri"/>
              </a:rPr>
              <a:t>19</a:t>
            </a:fld>
            <a:endParaRPr lang="pt-BR" sz="1200" b="0" strike="noStrike" spc="-1">
              <a:latin typeface="Times New Roman"/>
            </a:endParaRPr>
          </a:p>
        </p:txBody>
      </p:sp>
    </p:spTree>
    <p:extLst>
      <p:ext uri="{BB962C8B-B14F-4D97-AF65-F5344CB8AC3E}">
        <p14:creationId xmlns:p14="http://schemas.microsoft.com/office/powerpoint/2010/main" val="42187834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PlaceHolder 1"/>
          <p:cNvSpPr>
            <a:spLocks noGrp="1" noRot="1" noChangeAspect="1"/>
          </p:cNvSpPr>
          <p:nvPr>
            <p:ph type="sldImg"/>
          </p:nvPr>
        </p:nvSpPr>
        <p:spPr>
          <a:xfrm>
            <a:off x="930275" y="739775"/>
            <a:ext cx="4937125" cy="3703638"/>
          </a:xfrm>
          <a:prstGeom prst="rect">
            <a:avLst/>
          </a:prstGeom>
        </p:spPr>
      </p:sp>
      <p:sp>
        <p:nvSpPr>
          <p:cNvPr id="262" name="PlaceHolder 2"/>
          <p:cNvSpPr>
            <a:spLocks noGrp="1"/>
          </p:cNvSpPr>
          <p:nvPr>
            <p:ph type="body"/>
          </p:nvPr>
        </p:nvSpPr>
        <p:spPr>
          <a:xfrm>
            <a:off x="679680" y="4689360"/>
            <a:ext cx="5437800" cy="4442400"/>
          </a:xfrm>
          <a:prstGeom prst="rect">
            <a:avLst/>
          </a:prstGeom>
        </p:spPr>
        <p:txBody>
          <a:bodyPr/>
          <a:lstStyle/>
          <a:p>
            <a:endParaRPr lang="pt-BR" sz="2000" b="0" strike="noStrike" spc="-1">
              <a:latin typeface="Arial"/>
            </a:endParaRPr>
          </a:p>
        </p:txBody>
      </p:sp>
      <p:sp>
        <p:nvSpPr>
          <p:cNvPr id="263" name="TextShape 3"/>
          <p:cNvSpPr txBox="1"/>
          <p:nvPr/>
        </p:nvSpPr>
        <p:spPr>
          <a:xfrm>
            <a:off x="3850560" y="9377280"/>
            <a:ext cx="2945160" cy="493200"/>
          </a:xfrm>
          <a:prstGeom prst="rect">
            <a:avLst/>
          </a:prstGeom>
          <a:noFill/>
          <a:ln>
            <a:noFill/>
          </a:ln>
        </p:spPr>
        <p:txBody>
          <a:bodyPr anchor="b"/>
          <a:lstStyle/>
          <a:p>
            <a:pPr algn="r">
              <a:lnSpc>
                <a:spcPct val="100000"/>
              </a:lnSpc>
            </a:pPr>
            <a:fld id="{33423D77-9136-4F46-8C5F-652B989AF542}" type="slidenum">
              <a:rPr lang="pt-BR" sz="1200" b="0" strike="noStrike" spc="-1">
                <a:solidFill>
                  <a:srgbClr val="000000"/>
                </a:solidFill>
                <a:latin typeface="Calibri"/>
              </a:rPr>
              <a:t>20</a:t>
            </a:fld>
            <a:endParaRPr lang="pt-BR" sz="12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PlaceHolder 1"/>
          <p:cNvSpPr>
            <a:spLocks noGrp="1" noRot="1" noChangeAspect="1"/>
          </p:cNvSpPr>
          <p:nvPr>
            <p:ph type="sldImg"/>
          </p:nvPr>
        </p:nvSpPr>
        <p:spPr>
          <a:xfrm>
            <a:off x="930275" y="739775"/>
            <a:ext cx="4937125" cy="3703638"/>
          </a:xfrm>
          <a:prstGeom prst="rect">
            <a:avLst/>
          </a:prstGeom>
        </p:spPr>
      </p:sp>
      <p:sp>
        <p:nvSpPr>
          <p:cNvPr id="211" name="PlaceHolder 2"/>
          <p:cNvSpPr>
            <a:spLocks noGrp="1"/>
          </p:cNvSpPr>
          <p:nvPr>
            <p:ph type="body"/>
          </p:nvPr>
        </p:nvSpPr>
        <p:spPr>
          <a:xfrm>
            <a:off x="679680" y="4689360"/>
            <a:ext cx="5437800" cy="4442400"/>
          </a:xfrm>
          <a:prstGeom prst="rect">
            <a:avLst/>
          </a:prstGeom>
        </p:spPr>
        <p:txBody>
          <a:bodyPr/>
          <a:lstStyle/>
          <a:p>
            <a:endParaRPr lang="pt-BR" sz="2000" b="0" strike="noStrike" spc="-1">
              <a:latin typeface="Arial"/>
            </a:endParaRPr>
          </a:p>
        </p:txBody>
      </p:sp>
      <p:sp>
        <p:nvSpPr>
          <p:cNvPr id="212" name="TextShape 3"/>
          <p:cNvSpPr txBox="1"/>
          <p:nvPr/>
        </p:nvSpPr>
        <p:spPr>
          <a:xfrm>
            <a:off x="3850560" y="9377280"/>
            <a:ext cx="2945160" cy="493200"/>
          </a:xfrm>
          <a:prstGeom prst="rect">
            <a:avLst/>
          </a:prstGeom>
          <a:noFill/>
          <a:ln>
            <a:noFill/>
          </a:ln>
        </p:spPr>
        <p:txBody>
          <a:bodyPr anchor="b"/>
          <a:lstStyle/>
          <a:p>
            <a:pPr algn="r">
              <a:lnSpc>
                <a:spcPct val="100000"/>
              </a:lnSpc>
            </a:pPr>
            <a:fld id="{F3DBC981-F233-4E19-B577-AB34CE956BD0}" type="slidenum">
              <a:rPr lang="pt-BR" sz="1200" b="0" strike="noStrike" spc="-1">
                <a:solidFill>
                  <a:srgbClr val="000000"/>
                </a:solidFill>
                <a:latin typeface="Calibri"/>
              </a:rPr>
              <a:t>3</a:t>
            </a:fld>
            <a:endParaRPr lang="pt-BR" sz="1200" b="0" strike="noStrike" spc="-1">
              <a:latin typeface="Times New Roman"/>
            </a:endParaRPr>
          </a:p>
        </p:txBody>
      </p:sp>
    </p:spTree>
    <p:extLst>
      <p:ext uri="{BB962C8B-B14F-4D97-AF65-F5344CB8AC3E}">
        <p14:creationId xmlns:p14="http://schemas.microsoft.com/office/powerpoint/2010/main" val="21026554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PlaceHolder 1"/>
          <p:cNvSpPr>
            <a:spLocks noGrp="1" noRot="1" noChangeAspect="1"/>
          </p:cNvSpPr>
          <p:nvPr>
            <p:ph type="sldImg"/>
          </p:nvPr>
        </p:nvSpPr>
        <p:spPr>
          <a:xfrm>
            <a:off x="930275" y="739775"/>
            <a:ext cx="4937125" cy="3703638"/>
          </a:xfrm>
          <a:prstGeom prst="rect">
            <a:avLst/>
          </a:prstGeom>
        </p:spPr>
      </p:sp>
      <p:sp>
        <p:nvSpPr>
          <p:cNvPr id="265" name="PlaceHolder 2"/>
          <p:cNvSpPr>
            <a:spLocks noGrp="1"/>
          </p:cNvSpPr>
          <p:nvPr>
            <p:ph type="body"/>
          </p:nvPr>
        </p:nvSpPr>
        <p:spPr>
          <a:xfrm>
            <a:off x="679680" y="4689360"/>
            <a:ext cx="5437800" cy="4442400"/>
          </a:xfrm>
          <a:prstGeom prst="rect">
            <a:avLst/>
          </a:prstGeom>
        </p:spPr>
        <p:txBody>
          <a:bodyPr/>
          <a:lstStyle/>
          <a:p>
            <a:endParaRPr lang="pt-BR" sz="2000" b="0" strike="noStrike" spc="-1">
              <a:latin typeface="Arial"/>
            </a:endParaRPr>
          </a:p>
        </p:txBody>
      </p:sp>
      <p:sp>
        <p:nvSpPr>
          <p:cNvPr id="266" name="TextShape 3"/>
          <p:cNvSpPr txBox="1"/>
          <p:nvPr/>
        </p:nvSpPr>
        <p:spPr>
          <a:xfrm>
            <a:off x="3850560" y="9377280"/>
            <a:ext cx="2945160" cy="493200"/>
          </a:xfrm>
          <a:prstGeom prst="rect">
            <a:avLst/>
          </a:prstGeom>
          <a:noFill/>
          <a:ln>
            <a:noFill/>
          </a:ln>
        </p:spPr>
        <p:txBody>
          <a:bodyPr anchor="b"/>
          <a:lstStyle/>
          <a:p>
            <a:pPr algn="r">
              <a:lnSpc>
                <a:spcPct val="100000"/>
              </a:lnSpc>
            </a:pPr>
            <a:fld id="{C12231B8-D810-41EA-9FA7-8E45A0B4769C}" type="slidenum">
              <a:rPr lang="pt-BR" sz="1200" b="0" strike="noStrike" spc="-1">
                <a:solidFill>
                  <a:srgbClr val="000000"/>
                </a:solidFill>
                <a:latin typeface="Calibri"/>
              </a:rPr>
              <a:t>21</a:t>
            </a:fld>
            <a:endParaRPr lang="pt-BR" sz="1200" b="0" strike="noStrike" spc="-1">
              <a:latin typeface="Times New Roman"/>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PlaceHolder 1"/>
          <p:cNvSpPr>
            <a:spLocks noGrp="1" noRot="1" noChangeAspect="1"/>
          </p:cNvSpPr>
          <p:nvPr>
            <p:ph type="sldImg"/>
          </p:nvPr>
        </p:nvSpPr>
        <p:spPr>
          <a:xfrm>
            <a:off x="930275" y="739775"/>
            <a:ext cx="4937125" cy="3703638"/>
          </a:xfrm>
          <a:prstGeom prst="rect">
            <a:avLst/>
          </a:prstGeom>
        </p:spPr>
      </p:sp>
      <p:sp>
        <p:nvSpPr>
          <p:cNvPr id="268" name="PlaceHolder 2"/>
          <p:cNvSpPr>
            <a:spLocks noGrp="1"/>
          </p:cNvSpPr>
          <p:nvPr>
            <p:ph type="body"/>
          </p:nvPr>
        </p:nvSpPr>
        <p:spPr>
          <a:xfrm>
            <a:off x="679680" y="4689360"/>
            <a:ext cx="5437800" cy="4442400"/>
          </a:xfrm>
          <a:prstGeom prst="rect">
            <a:avLst/>
          </a:prstGeom>
        </p:spPr>
        <p:txBody>
          <a:bodyPr/>
          <a:lstStyle/>
          <a:p>
            <a:endParaRPr lang="pt-BR" sz="2000" b="0" strike="noStrike" spc="-1">
              <a:latin typeface="Arial"/>
            </a:endParaRPr>
          </a:p>
        </p:txBody>
      </p:sp>
      <p:sp>
        <p:nvSpPr>
          <p:cNvPr id="269" name="TextShape 3"/>
          <p:cNvSpPr txBox="1"/>
          <p:nvPr/>
        </p:nvSpPr>
        <p:spPr>
          <a:xfrm>
            <a:off x="3850560" y="9377280"/>
            <a:ext cx="2945160" cy="493200"/>
          </a:xfrm>
          <a:prstGeom prst="rect">
            <a:avLst/>
          </a:prstGeom>
          <a:noFill/>
          <a:ln>
            <a:noFill/>
          </a:ln>
        </p:spPr>
        <p:txBody>
          <a:bodyPr anchor="b"/>
          <a:lstStyle/>
          <a:p>
            <a:pPr algn="r">
              <a:lnSpc>
                <a:spcPct val="100000"/>
              </a:lnSpc>
            </a:pPr>
            <a:fld id="{F4AA43A2-9F73-4FAB-ADF1-BF24FD34DCA8}" type="slidenum">
              <a:rPr lang="pt-BR" sz="1200" b="0" strike="noStrike" spc="-1">
                <a:solidFill>
                  <a:srgbClr val="000000"/>
                </a:solidFill>
                <a:latin typeface="Calibri"/>
              </a:rPr>
              <a:t>22</a:t>
            </a:fld>
            <a:endParaRPr lang="pt-BR" sz="1200" b="0" strike="noStrike" spc="-1">
              <a:latin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PlaceHolder 1"/>
          <p:cNvSpPr>
            <a:spLocks noGrp="1" noRot="1" noChangeAspect="1"/>
          </p:cNvSpPr>
          <p:nvPr>
            <p:ph type="sldImg"/>
          </p:nvPr>
        </p:nvSpPr>
        <p:spPr>
          <a:xfrm>
            <a:off x="930275" y="739775"/>
            <a:ext cx="4937125" cy="3703638"/>
          </a:xfrm>
          <a:prstGeom prst="rect">
            <a:avLst/>
          </a:prstGeom>
        </p:spPr>
      </p:sp>
      <p:sp>
        <p:nvSpPr>
          <p:cNvPr id="217" name="PlaceHolder 2"/>
          <p:cNvSpPr>
            <a:spLocks noGrp="1"/>
          </p:cNvSpPr>
          <p:nvPr>
            <p:ph type="body"/>
          </p:nvPr>
        </p:nvSpPr>
        <p:spPr>
          <a:xfrm>
            <a:off x="679680" y="4689360"/>
            <a:ext cx="5437800" cy="4442400"/>
          </a:xfrm>
          <a:prstGeom prst="rect">
            <a:avLst/>
          </a:prstGeom>
        </p:spPr>
        <p:txBody>
          <a:bodyPr/>
          <a:lstStyle/>
          <a:p>
            <a:endParaRPr lang="pt-BR" sz="2000" b="0" strike="noStrike" spc="-1">
              <a:latin typeface="Arial"/>
            </a:endParaRPr>
          </a:p>
        </p:txBody>
      </p:sp>
      <p:sp>
        <p:nvSpPr>
          <p:cNvPr id="218" name="TextShape 3"/>
          <p:cNvSpPr txBox="1"/>
          <p:nvPr/>
        </p:nvSpPr>
        <p:spPr>
          <a:xfrm>
            <a:off x="3850560" y="9377280"/>
            <a:ext cx="2945160" cy="493200"/>
          </a:xfrm>
          <a:prstGeom prst="rect">
            <a:avLst/>
          </a:prstGeom>
          <a:noFill/>
          <a:ln>
            <a:noFill/>
          </a:ln>
        </p:spPr>
        <p:txBody>
          <a:bodyPr anchor="b"/>
          <a:lstStyle/>
          <a:p>
            <a:pPr algn="r">
              <a:lnSpc>
                <a:spcPct val="100000"/>
              </a:lnSpc>
            </a:pPr>
            <a:fld id="{80EC3143-9B8D-467F-9532-FB1831A3B558}" type="slidenum">
              <a:rPr lang="pt-BR" sz="1200" b="0" strike="noStrike" spc="-1">
                <a:solidFill>
                  <a:srgbClr val="000000"/>
                </a:solidFill>
                <a:latin typeface="Calibri"/>
              </a:rPr>
              <a:t>4</a:t>
            </a:fld>
            <a:endParaRPr lang="pt-BR" sz="1200" b="0" strike="noStrike" spc="-1">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PlaceHolder 1"/>
          <p:cNvSpPr>
            <a:spLocks noGrp="1" noRot="1" noChangeAspect="1"/>
          </p:cNvSpPr>
          <p:nvPr>
            <p:ph type="sldImg"/>
          </p:nvPr>
        </p:nvSpPr>
        <p:spPr>
          <a:xfrm>
            <a:off x="930275" y="739775"/>
            <a:ext cx="4937125" cy="3703638"/>
          </a:xfrm>
          <a:prstGeom prst="rect">
            <a:avLst/>
          </a:prstGeom>
        </p:spPr>
      </p:sp>
      <p:sp>
        <p:nvSpPr>
          <p:cNvPr id="220" name="PlaceHolder 2"/>
          <p:cNvSpPr>
            <a:spLocks noGrp="1"/>
          </p:cNvSpPr>
          <p:nvPr>
            <p:ph type="body"/>
          </p:nvPr>
        </p:nvSpPr>
        <p:spPr>
          <a:xfrm>
            <a:off x="679680" y="4689360"/>
            <a:ext cx="5437800" cy="4442400"/>
          </a:xfrm>
          <a:prstGeom prst="rect">
            <a:avLst/>
          </a:prstGeom>
        </p:spPr>
        <p:txBody>
          <a:bodyPr/>
          <a:lstStyle/>
          <a:p>
            <a:endParaRPr lang="pt-BR" sz="2000" b="0" strike="noStrike" spc="-1">
              <a:latin typeface="Arial"/>
            </a:endParaRPr>
          </a:p>
        </p:txBody>
      </p:sp>
      <p:sp>
        <p:nvSpPr>
          <p:cNvPr id="221" name="TextShape 3"/>
          <p:cNvSpPr txBox="1"/>
          <p:nvPr/>
        </p:nvSpPr>
        <p:spPr>
          <a:xfrm>
            <a:off x="3850560" y="9377280"/>
            <a:ext cx="2945160" cy="493200"/>
          </a:xfrm>
          <a:prstGeom prst="rect">
            <a:avLst/>
          </a:prstGeom>
          <a:noFill/>
          <a:ln>
            <a:noFill/>
          </a:ln>
        </p:spPr>
        <p:txBody>
          <a:bodyPr anchor="b"/>
          <a:lstStyle/>
          <a:p>
            <a:pPr algn="r">
              <a:lnSpc>
                <a:spcPct val="100000"/>
              </a:lnSpc>
            </a:pPr>
            <a:fld id="{02F2984E-D670-44D6-816B-9A25576A342F}" type="slidenum">
              <a:rPr lang="pt-BR" sz="1200" b="0" strike="noStrike" spc="-1">
                <a:solidFill>
                  <a:srgbClr val="000000"/>
                </a:solidFill>
                <a:latin typeface="Calibri"/>
              </a:rPr>
              <a:t>5</a:t>
            </a:fld>
            <a:endParaRPr lang="pt-BR" sz="1200" b="0" strike="noStrike" spc="-1">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PlaceHolder 1"/>
          <p:cNvSpPr>
            <a:spLocks noGrp="1" noRot="1" noChangeAspect="1"/>
          </p:cNvSpPr>
          <p:nvPr>
            <p:ph type="sldImg"/>
          </p:nvPr>
        </p:nvSpPr>
        <p:spPr>
          <a:xfrm>
            <a:off x="930275" y="739775"/>
            <a:ext cx="4937125" cy="3703638"/>
          </a:xfrm>
          <a:prstGeom prst="rect">
            <a:avLst/>
          </a:prstGeom>
        </p:spPr>
      </p:sp>
      <p:sp>
        <p:nvSpPr>
          <p:cNvPr id="223" name="PlaceHolder 2"/>
          <p:cNvSpPr>
            <a:spLocks noGrp="1"/>
          </p:cNvSpPr>
          <p:nvPr>
            <p:ph type="body"/>
          </p:nvPr>
        </p:nvSpPr>
        <p:spPr>
          <a:xfrm>
            <a:off x="679680" y="4689360"/>
            <a:ext cx="5437800" cy="4442400"/>
          </a:xfrm>
          <a:prstGeom prst="rect">
            <a:avLst/>
          </a:prstGeom>
        </p:spPr>
        <p:txBody>
          <a:bodyPr/>
          <a:lstStyle/>
          <a:p>
            <a:endParaRPr lang="pt-BR" sz="2000" b="0" strike="noStrike" spc="-1">
              <a:latin typeface="Arial"/>
            </a:endParaRPr>
          </a:p>
        </p:txBody>
      </p:sp>
      <p:sp>
        <p:nvSpPr>
          <p:cNvPr id="224" name="TextShape 3"/>
          <p:cNvSpPr txBox="1"/>
          <p:nvPr/>
        </p:nvSpPr>
        <p:spPr>
          <a:xfrm>
            <a:off x="3850560" y="9377280"/>
            <a:ext cx="2945160" cy="493200"/>
          </a:xfrm>
          <a:prstGeom prst="rect">
            <a:avLst/>
          </a:prstGeom>
          <a:noFill/>
          <a:ln>
            <a:noFill/>
          </a:ln>
        </p:spPr>
        <p:txBody>
          <a:bodyPr anchor="b"/>
          <a:lstStyle/>
          <a:p>
            <a:pPr algn="r">
              <a:lnSpc>
                <a:spcPct val="100000"/>
              </a:lnSpc>
            </a:pPr>
            <a:fld id="{31E322B3-0C42-47FB-8EEA-E5DCE2246700}" type="slidenum">
              <a:rPr lang="pt-BR" sz="1200" b="0" strike="noStrike" spc="-1">
                <a:solidFill>
                  <a:srgbClr val="000000"/>
                </a:solidFill>
                <a:latin typeface="Calibri"/>
              </a:rPr>
              <a:t>6</a:t>
            </a:fld>
            <a:endParaRPr lang="pt-BR" sz="1200" b="0" strike="noStrike" spc="-1">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PlaceHolder 1"/>
          <p:cNvSpPr>
            <a:spLocks noGrp="1" noRot="1" noChangeAspect="1"/>
          </p:cNvSpPr>
          <p:nvPr>
            <p:ph type="sldImg"/>
          </p:nvPr>
        </p:nvSpPr>
        <p:spPr>
          <a:xfrm>
            <a:off x="930275" y="739775"/>
            <a:ext cx="4937125" cy="3703638"/>
          </a:xfrm>
          <a:prstGeom prst="rect">
            <a:avLst/>
          </a:prstGeom>
        </p:spPr>
      </p:sp>
      <p:sp>
        <p:nvSpPr>
          <p:cNvPr id="226" name="PlaceHolder 2"/>
          <p:cNvSpPr>
            <a:spLocks noGrp="1"/>
          </p:cNvSpPr>
          <p:nvPr>
            <p:ph type="body"/>
          </p:nvPr>
        </p:nvSpPr>
        <p:spPr>
          <a:xfrm>
            <a:off x="679680" y="4689360"/>
            <a:ext cx="5437800" cy="4442400"/>
          </a:xfrm>
          <a:prstGeom prst="rect">
            <a:avLst/>
          </a:prstGeom>
        </p:spPr>
        <p:txBody>
          <a:bodyPr/>
          <a:lstStyle/>
          <a:p>
            <a:endParaRPr lang="pt-BR" sz="2000" b="0" strike="noStrike" spc="-1">
              <a:latin typeface="Arial"/>
            </a:endParaRPr>
          </a:p>
        </p:txBody>
      </p:sp>
      <p:sp>
        <p:nvSpPr>
          <p:cNvPr id="227" name="TextShape 3"/>
          <p:cNvSpPr txBox="1"/>
          <p:nvPr/>
        </p:nvSpPr>
        <p:spPr>
          <a:xfrm>
            <a:off x="3850560" y="9377280"/>
            <a:ext cx="2945160" cy="493200"/>
          </a:xfrm>
          <a:prstGeom prst="rect">
            <a:avLst/>
          </a:prstGeom>
          <a:noFill/>
          <a:ln>
            <a:noFill/>
          </a:ln>
        </p:spPr>
        <p:txBody>
          <a:bodyPr anchor="b"/>
          <a:lstStyle/>
          <a:p>
            <a:pPr algn="r">
              <a:lnSpc>
                <a:spcPct val="100000"/>
              </a:lnSpc>
            </a:pPr>
            <a:fld id="{195BF819-50EF-4941-8B33-D6CB6A319230}" type="slidenum">
              <a:rPr lang="pt-BR" sz="1200" b="0" strike="noStrike" spc="-1">
                <a:solidFill>
                  <a:srgbClr val="000000"/>
                </a:solidFill>
                <a:latin typeface="Calibri"/>
              </a:rPr>
              <a:t>7</a:t>
            </a:fld>
            <a:endParaRPr lang="pt-BR" sz="1200" b="0" strike="noStrike" spc="-1">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noRot="1" noChangeAspect="1"/>
          </p:cNvSpPr>
          <p:nvPr>
            <p:ph type="sldImg"/>
          </p:nvPr>
        </p:nvSpPr>
        <p:spPr>
          <a:xfrm>
            <a:off x="930275" y="739775"/>
            <a:ext cx="4937125" cy="3703638"/>
          </a:xfrm>
          <a:prstGeom prst="rect">
            <a:avLst/>
          </a:prstGeom>
        </p:spPr>
      </p:sp>
      <p:sp>
        <p:nvSpPr>
          <p:cNvPr id="229" name="PlaceHolder 2"/>
          <p:cNvSpPr>
            <a:spLocks noGrp="1"/>
          </p:cNvSpPr>
          <p:nvPr>
            <p:ph type="body"/>
          </p:nvPr>
        </p:nvSpPr>
        <p:spPr>
          <a:xfrm>
            <a:off x="679680" y="4689360"/>
            <a:ext cx="5437800" cy="4442400"/>
          </a:xfrm>
          <a:prstGeom prst="rect">
            <a:avLst/>
          </a:prstGeom>
        </p:spPr>
        <p:txBody>
          <a:bodyPr/>
          <a:lstStyle/>
          <a:p>
            <a:endParaRPr lang="pt-BR" sz="2000" b="0" strike="noStrike" spc="-1">
              <a:latin typeface="Arial"/>
            </a:endParaRPr>
          </a:p>
        </p:txBody>
      </p:sp>
      <p:sp>
        <p:nvSpPr>
          <p:cNvPr id="230" name="TextShape 3"/>
          <p:cNvSpPr txBox="1"/>
          <p:nvPr/>
        </p:nvSpPr>
        <p:spPr>
          <a:xfrm>
            <a:off x="3850560" y="9377280"/>
            <a:ext cx="2945160" cy="493200"/>
          </a:xfrm>
          <a:prstGeom prst="rect">
            <a:avLst/>
          </a:prstGeom>
          <a:noFill/>
          <a:ln>
            <a:noFill/>
          </a:ln>
        </p:spPr>
        <p:txBody>
          <a:bodyPr anchor="b"/>
          <a:lstStyle/>
          <a:p>
            <a:pPr algn="r">
              <a:lnSpc>
                <a:spcPct val="100000"/>
              </a:lnSpc>
            </a:pPr>
            <a:fld id="{0DDE7E2D-1603-40AD-9CA2-A7B66BFD9455}" type="slidenum">
              <a:rPr lang="pt-BR" sz="1200" b="0" strike="noStrike" spc="-1">
                <a:solidFill>
                  <a:srgbClr val="000000"/>
                </a:solidFill>
                <a:latin typeface="Calibri"/>
              </a:rPr>
              <a:t>8</a:t>
            </a:fld>
            <a:endParaRPr lang="pt-BR" sz="1200" b="0" strike="noStrike" spc="-1">
              <a:latin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PlaceHolder 1"/>
          <p:cNvSpPr>
            <a:spLocks noGrp="1" noRot="1" noChangeAspect="1"/>
          </p:cNvSpPr>
          <p:nvPr>
            <p:ph type="sldImg"/>
          </p:nvPr>
        </p:nvSpPr>
        <p:spPr>
          <a:xfrm>
            <a:off x="930275" y="739775"/>
            <a:ext cx="4937125" cy="3703638"/>
          </a:xfrm>
          <a:prstGeom prst="rect">
            <a:avLst/>
          </a:prstGeom>
        </p:spPr>
      </p:sp>
      <p:sp>
        <p:nvSpPr>
          <p:cNvPr id="232" name="PlaceHolder 2"/>
          <p:cNvSpPr>
            <a:spLocks noGrp="1"/>
          </p:cNvSpPr>
          <p:nvPr>
            <p:ph type="body"/>
          </p:nvPr>
        </p:nvSpPr>
        <p:spPr>
          <a:xfrm>
            <a:off x="679680" y="4689360"/>
            <a:ext cx="5437800" cy="4442400"/>
          </a:xfrm>
          <a:prstGeom prst="rect">
            <a:avLst/>
          </a:prstGeom>
        </p:spPr>
        <p:txBody>
          <a:bodyPr/>
          <a:lstStyle/>
          <a:p>
            <a:endParaRPr lang="pt-BR" sz="2000" b="0" strike="noStrike" spc="-1">
              <a:latin typeface="Arial"/>
            </a:endParaRPr>
          </a:p>
        </p:txBody>
      </p:sp>
      <p:sp>
        <p:nvSpPr>
          <p:cNvPr id="233" name="TextShape 3"/>
          <p:cNvSpPr txBox="1"/>
          <p:nvPr/>
        </p:nvSpPr>
        <p:spPr>
          <a:xfrm>
            <a:off x="3850560" y="9377280"/>
            <a:ext cx="2945160" cy="493200"/>
          </a:xfrm>
          <a:prstGeom prst="rect">
            <a:avLst/>
          </a:prstGeom>
          <a:noFill/>
          <a:ln>
            <a:noFill/>
          </a:ln>
        </p:spPr>
        <p:txBody>
          <a:bodyPr anchor="b"/>
          <a:lstStyle/>
          <a:p>
            <a:pPr algn="r">
              <a:lnSpc>
                <a:spcPct val="100000"/>
              </a:lnSpc>
            </a:pPr>
            <a:fld id="{0756FBEE-E693-4648-A105-46D7754DA45E}" type="slidenum">
              <a:rPr lang="pt-BR" sz="1200" b="0" strike="noStrike" spc="-1">
                <a:solidFill>
                  <a:srgbClr val="000000"/>
                </a:solidFill>
                <a:latin typeface="Calibri"/>
              </a:rPr>
              <a:t>9</a:t>
            </a:fld>
            <a:endParaRPr lang="pt-BR" sz="1200" b="0" strike="noStrike" spc="-1">
              <a:latin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PlaceHolder 1"/>
          <p:cNvSpPr>
            <a:spLocks noGrp="1" noRot="1" noChangeAspect="1"/>
          </p:cNvSpPr>
          <p:nvPr>
            <p:ph type="sldImg"/>
          </p:nvPr>
        </p:nvSpPr>
        <p:spPr>
          <a:xfrm>
            <a:off x="930275" y="739775"/>
            <a:ext cx="4937125" cy="3703638"/>
          </a:xfrm>
          <a:prstGeom prst="rect">
            <a:avLst/>
          </a:prstGeom>
        </p:spPr>
      </p:sp>
      <p:sp>
        <p:nvSpPr>
          <p:cNvPr id="235" name="PlaceHolder 2"/>
          <p:cNvSpPr>
            <a:spLocks noGrp="1"/>
          </p:cNvSpPr>
          <p:nvPr>
            <p:ph type="body"/>
          </p:nvPr>
        </p:nvSpPr>
        <p:spPr>
          <a:xfrm>
            <a:off x="679680" y="4689360"/>
            <a:ext cx="5437800" cy="4442400"/>
          </a:xfrm>
          <a:prstGeom prst="rect">
            <a:avLst/>
          </a:prstGeom>
        </p:spPr>
        <p:txBody>
          <a:bodyPr/>
          <a:lstStyle/>
          <a:p>
            <a:endParaRPr lang="pt-BR" sz="2000" b="0" strike="noStrike" spc="-1">
              <a:latin typeface="Arial"/>
            </a:endParaRPr>
          </a:p>
        </p:txBody>
      </p:sp>
      <p:sp>
        <p:nvSpPr>
          <p:cNvPr id="236" name="TextShape 3"/>
          <p:cNvSpPr txBox="1"/>
          <p:nvPr/>
        </p:nvSpPr>
        <p:spPr>
          <a:xfrm>
            <a:off x="3850560" y="9377280"/>
            <a:ext cx="2945160" cy="493200"/>
          </a:xfrm>
          <a:prstGeom prst="rect">
            <a:avLst/>
          </a:prstGeom>
          <a:noFill/>
          <a:ln>
            <a:noFill/>
          </a:ln>
        </p:spPr>
        <p:txBody>
          <a:bodyPr anchor="b"/>
          <a:lstStyle/>
          <a:p>
            <a:pPr algn="r">
              <a:lnSpc>
                <a:spcPct val="100000"/>
              </a:lnSpc>
            </a:pPr>
            <a:fld id="{3BEE8316-60B5-41AD-9246-F7DE0C93AF12}" type="slidenum">
              <a:rPr lang="pt-BR" sz="1200" b="0" strike="noStrike" spc="-1">
                <a:solidFill>
                  <a:srgbClr val="000000"/>
                </a:solidFill>
                <a:latin typeface="Calibri"/>
              </a:rPr>
              <a:t>10</a:t>
            </a:fld>
            <a:endParaRPr lang="pt-BR"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4680"/>
            <a:ext cx="7619760" cy="1142640"/>
          </a:xfrm>
          <a:prstGeom prst="rect">
            <a:avLst/>
          </a:prstGeom>
        </p:spPr>
        <p:txBody>
          <a:bodyPr lIns="0" tIns="0" rIns="0" bIns="0" anchor="ctr"/>
          <a:lstStyle/>
          <a:p>
            <a:endParaRPr lang="pt-BR" sz="1800" b="0" strike="noStrike" spc="-1">
              <a:solidFill>
                <a:srgbClr val="2F2B20"/>
              </a:solidFill>
              <a:latin typeface="Calibri"/>
            </a:endParaRPr>
          </a:p>
        </p:txBody>
      </p:sp>
      <p:sp>
        <p:nvSpPr>
          <p:cNvPr id="26"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27"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pt-BR" sz="2200" b="0" strike="noStrike" spc="-1">
              <a:solidFill>
                <a:srgbClr val="2F2B2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4680"/>
            <a:ext cx="7619760" cy="1142640"/>
          </a:xfrm>
          <a:prstGeom prst="rect">
            <a:avLst/>
          </a:prstGeom>
        </p:spPr>
        <p:txBody>
          <a:bodyPr lIns="0" tIns="0" rIns="0" bIns="0" anchor="ctr"/>
          <a:lstStyle/>
          <a:p>
            <a:endParaRPr lang="pt-BR" sz="1800" b="0" strike="noStrike" spc="-1">
              <a:solidFill>
                <a:srgbClr val="2F2B20"/>
              </a:solidFill>
              <a:latin typeface="Calibri"/>
            </a:endParaRPr>
          </a:p>
        </p:txBody>
      </p:sp>
      <p:sp>
        <p:nvSpPr>
          <p:cNvPr id="29"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30"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31"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32"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4680"/>
            <a:ext cx="7619760" cy="1142640"/>
          </a:xfrm>
          <a:prstGeom prst="rect">
            <a:avLst/>
          </a:prstGeom>
        </p:spPr>
        <p:txBody>
          <a:bodyPr lIns="0" tIns="0" rIns="0" bIns="0" anchor="ctr"/>
          <a:lstStyle/>
          <a:p>
            <a:endParaRPr lang="pt-BR" sz="1800" b="0" strike="noStrike" spc="-1">
              <a:solidFill>
                <a:srgbClr val="2F2B20"/>
              </a:solidFill>
              <a:latin typeface="Calibri"/>
            </a:endParaRPr>
          </a:p>
        </p:txBody>
      </p:sp>
      <p:sp>
        <p:nvSpPr>
          <p:cNvPr id="34"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35"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36"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37"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38"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39"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4680"/>
            <a:ext cx="7619760" cy="1142640"/>
          </a:xfrm>
          <a:prstGeom prst="rect">
            <a:avLst/>
          </a:prstGeom>
        </p:spPr>
        <p:txBody>
          <a:bodyPr lIns="0" tIns="0" rIns="0" bIns="0" anchor="ctr"/>
          <a:lstStyle/>
          <a:p>
            <a:endParaRPr lang="pt-BR" sz="1800" b="0" strike="noStrike" spc="-1">
              <a:solidFill>
                <a:srgbClr val="2F2B20"/>
              </a:solidFill>
              <a:latin typeface="Calibri"/>
            </a:endParaRPr>
          </a:p>
        </p:txBody>
      </p:sp>
      <p:sp>
        <p:nvSpPr>
          <p:cNvPr id="51"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pt-B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4680"/>
            <a:ext cx="7619760" cy="1142640"/>
          </a:xfrm>
          <a:prstGeom prst="rect">
            <a:avLst/>
          </a:prstGeom>
        </p:spPr>
        <p:txBody>
          <a:bodyPr lIns="0" tIns="0" rIns="0" bIns="0" anchor="ctr"/>
          <a:lstStyle/>
          <a:p>
            <a:endParaRPr lang="pt-BR" sz="1800" b="0" strike="noStrike" spc="-1">
              <a:solidFill>
                <a:srgbClr val="2F2B20"/>
              </a:solidFill>
              <a:latin typeface="Calibri"/>
            </a:endParaRPr>
          </a:p>
        </p:txBody>
      </p:sp>
      <p:sp>
        <p:nvSpPr>
          <p:cNvPr id="53"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pt-BR" sz="2200" b="0" strike="noStrike" spc="-1">
              <a:solidFill>
                <a:srgbClr val="2F2B2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4680"/>
            <a:ext cx="7619760" cy="1142640"/>
          </a:xfrm>
          <a:prstGeom prst="rect">
            <a:avLst/>
          </a:prstGeom>
        </p:spPr>
        <p:txBody>
          <a:bodyPr lIns="0" tIns="0" rIns="0" bIns="0" anchor="ctr"/>
          <a:lstStyle/>
          <a:p>
            <a:endParaRPr lang="pt-BR" sz="1800" b="0" strike="noStrike" spc="-1">
              <a:solidFill>
                <a:srgbClr val="2F2B20"/>
              </a:solidFill>
              <a:latin typeface="Calibri"/>
            </a:endParaRPr>
          </a:p>
        </p:txBody>
      </p:sp>
      <p:sp>
        <p:nvSpPr>
          <p:cNvPr id="5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5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pt-BR" sz="2200" b="0" strike="noStrike" spc="-1">
              <a:solidFill>
                <a:srgbClr val="2F2B2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680"/>
            <a:ext cx="7619760" cy="1142640"/>
          </a:xfrm>
          <a:prstGeom prst="rect">
            <a:avLst/>
          </a:prstGeom>
        </p:spPr>
        <p:txBody>
          <a:bodyPr lIns="0" tIns="0" rIns="0" bIns="0" anchor="ctr"/>
          <a:lstStyle/>
          <a:p>
            <a:endParaRPr lang="pt-BR" sz="1800" b="0" strike="noStrike" spc="-1">
              <a:solidFill>
                <a:srgbClr val="2F2B2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457200" y="274680"/>
            <a:ext cx="7619760" cy="5297760"/>
          </a:xfrm>
          <a:prstGeom prst="rect">
            <a:avLst/>
          </a:prstGeom>
        </p:spPr>
        <p:txBody>
          <a:bodyPr lIns="0" tIns="0" rIns="0" bIns="0" anchor="ctr"/>
          <a:lstStyle/>
          <a:p>
            <a:pPr algn="ctr"/>
            <a:endParaRPr lang="pt-B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7619760" cy="1142640"/>
          </a:xfrm>
          <a:prstGeom prst="rect">
            <a:avLst/>
          </a:prstGeom>
        </p:spPr>
        <p:txBody>
          <a:bodyPr lIns="0" tIns="0" rIns="0" bIns="0" anchor="ctr"/>
          <a:lstStyle/>
          <a:p>
            <a:endParaRPr lang="pt-BR" sz="1800" b="0" strike="noStrike" spc="-1">
              <a:solidFill>
                <a:srgbClr val="2F2B20"/>
              </a:solidFill>
              <a:latin typeface="Calibri"/>
            </a:endParaRPr>
          </a:p>
        </p:txBody>
      </p:sp>
      <p:sp>
        <p:nvSpPr>
          <p:cNvPr id="6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6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6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4680"/>
            <a:ext cx="7619760" cy="1142640"/>
          </a:xfrm>
          <a:prstGeom prst="rect">
            <a:avLst/>
          </a:prstGeom>
        </p:spPr>
        <p:txBody>
          <a:bodyPr lIns="0" tIns="0" rIns="0" bIns="0" anchor="ctr"/>
          <a:lstStyle/>
          <a:p>
            <a:endParaRPr lang="pt-BR" sz="1800" b="0" strike="noStrike" spc="-1">
              <a:solidFill>
                <a:srgbClr val="2F2B20"/>
              </a:solidFill>
              <a:latin typeface="Calibri"/>
            </a:endParaRPr>
          </a:p>
        </p:txBody>
      </p:sp>
      <p:sp>
        <p:nvSpPr>
          <p:cNvPr id="5"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pt-B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7619760" cy="1142640"/>
          </a:xfrm>
          <a:prstGeom prst="rect">
            <a:avLst/>
          </a:prstGeom>
        </p:spPr>
        <p:txBody>
          <a:bodyPr lIns="0" tIns="0" rIns="0" bIns="0" anchor="ctr"/>
          <a:lstStyle/>
          <a:p>
            <a:endParaRPr lang="pt-BR" sz="1800" b="0" strike="noStrike" spc="-1">
              <a:solidFill>
                <a:srgbClr val="2F2B20"/>
              </a:solidFill>
              <a:latin typeface="Calibri"/>
            </a:endParaRPr>
          </a:p>
        </p:txBody>
      </p:sp>
      <p:sp>
        <p:nvSpPr>
          <p:cNvPr id="6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6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6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4680"/>
            <a:ext cx="7619760" cy="1142640"/>
          </a:xfrm>
          <a:prstGeom prst="rect">
            <a:avLst/>
          </a:prstGeom>
        </p:spPr>
        <p:txBody>
          <a:bodyPr lIns="0" tIns="0" rIns="0" bIns="0" anchor="ctr"/>
          <a:lstStyle/>
          <a:p>
            <a:endParaRPr lang="pt-BR" sz="1800" b="0" strike="noStrike" spc="-1">
              <a:solidFill>
                <a:srgbClr val="2F2B20"/>
              </a:solidFill>
              <a:latin typeface="Calibri"/>
            </a:endParaRPr>
          </a:p>
        </p:txBody>
      </p:sp>
      <p:sp>
        <p:nvSpPr>
          <p:cNvPr id="6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6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70"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pt-BR" sz="2200" b="0" strike="noStrike" spc="-1">
              <a:solidFill>
                <a:srgbClr val="2F2B2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4680"/>
            <a:ext cx="7619760" cy="1142640"/>
          </a:xfrm>
          <a:prstGeom prst="rect">
            <a:avLst/>
          </a:prstGeom>
        </p:spPr>
        <p:txBody>
          <a:bodyPr lIns="0" tIns="0" rIns="0" bIns="0" anchor="ctr"/>
          <a:lstStyle/>
          <a:p>
            <a:endParaRPr lang="pt-BR" sz="1800" b="0" strike="noStrike" spc="-1">
              <a:solidFill>
                <a:srgbClr val="2F2B20"/>
              </a:solidFill>
              <a:latin typeface="Calibri"/>
            </a:endParaRPr>
          </a:p>
        </p:txBody>
      </p:sp>
      <p:sp>
        <p:nvSpPr>
          <p:cNvPr id="72"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73"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pt-BR" sz="2200" b="0" strike="noStrike" spc="-1">
              <a:solidFill>
                <a:srgbClr val="2F2B2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4680"/>
            <a:ext cx="7619760" cy="1142640"/>
          </a:xfrm>
          <a:prstGeom prst="rect">
            <a:avLst/>
          </a:prstGeom>
        </p:spPr>
        <p:txBody>
          <a:bodyPr lIns="0" tIns="0" rIns="0" bIns="0" anchor="ctr"/>
          <a:lstStyle/>
          <a:p>
            <a:endParaRPr lang="pt-BR" sz="1800" b="0" strike="noStrike" spc="-1">
              <a:solidFill>
                <a:srgbClr val="2F2B20"/>
              </a:solidFill>
              <a:latin typeface="Calibri"/>
            </a:endParaRPr>
          </a:p>
        </p:txBody>
      </p:sp>
      <p:sp>
        <p:nvSpPr>
          <p:cNvPr id="7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7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7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7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4680"/>
            <a:ext cx="7619760" cy="1142640"/>
          </a:xfrm>
          <a:prstGeom prst="rect">
            <a:avLst/>
          </a:prstGeom>
        </p:spPr>
        <p:txBody>
          <a:bodyPr lIns="0" tIns="0" rIns="0" bIns="0" anchor="ctr"/>
          <a:lstStyle/>
          <a:p>
            <a:endParaRPr lang="pt-BR" sz="1800" b="0" strike="noStrike" spc="-1">
              <a:solidFill>
                <a:srgbClr val="2F2B20"/>
              </a:solidFill>
              <a:latin typeface="Calibri"/>
            </a:endParaRPr>
          </a:p>
        </p:txBody>
      </p:sp>
      <p:sp>
        <p:nvSpPr>
          <p:cNvPr id="8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8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8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8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8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8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4680"/>
            <a:ext cx="7619760" cy="1142640"/>
          </a:xfrm>
          <a:prstGeom prst="rect">
            <a:avLst/>
          </a:prstGeom>
        </p:spPr>
        <p:txBody>
          <a:bodyPr lIns="0" tIns="0" rIns="0" bIns="0" anchor="ctr"/>
          <a:lstStyle/>
          <a:p>
            <a:endParaRPr lang="pt-BR" sz="1800" b="0" strike="noStrike" spc="-1">
              <a:solidFill>
                <a:srgbClr val="2F2B20"/>
              </a:solidFill>
              <a:latin typeface="Calibri"/>
            </a:endParaRPr>
          </a:p>
        </p:txBody>
      </p:sp>
      <p:sp>
        <p:nvSpPr>
          <p:cNvPr id="7"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pt-BR" sz="2200" b="0" strike="noStrike" spc="-1">
              <a:solidFill>
                <a:srgbClr val="2F2B2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4680"/>
            <a:ext cx="7619760" cy="1142640"/>
          </a:xfrm>
          <a:prstGeom prst="rect">
            <a:avLst/>
          </a:prstGeom>
        </p:spPr>
        <p:txBody>
          <a:bodyPr lIns="0" tIns="0" rIns="0" bIns="0" anchor="ctr"/>
          <a:lstStyle/>
          <a:p>
            <a:endParaRPr lang="pt-BR" sz="1800" b="0" strike="noStrike" spc="-1">
              <a:solidFill>
                <a:srgbClr val="2F2B20"/>
              </a:solidFill>
              <a:latin typeface="Calibri"/>
            </a:endParaRPr>
          </a:p>
        </p:txBody>
      </p:sp>
      <p:sp>
        <p:nvSpPr>
          <p:cNvPr id="9"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10"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pt-BR" sz="2200" b="0" strike="noStrike" spc="-1">
              <a:solidFill>
                <a:srgbClr val="2F2B2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4680"/>
            <a:ext cx="7619760" cy="1142640"/>
          </a:xfrm>
          <a:prstGeom prst="rect">
            <a:avLst/>
          </a:prstGeom>
        </p:spPr>
        <p:txBody>
          <a:bodyPr lIns="0" tIns="0" rIns="0" bIns="0" anchor="ctr"/>
          <a:lstStyle/>
          <a:p>
            <a:endParaRPr lang="pt-BR" sz="1800" b="0" strike="noStrike" spc="-1">
              <a:solidFill>
                <a:srgbClr val="2F2B2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457200" y="274680"/>
            <a:ext cx="7619760" cy="5297760"/>
          </a:xfrm>
          <a:prstGeom prst="rect">
            <a:avLst/>
          </a:prstGeom>
        </p:spPr>
        <p:txBody>
          <a:bodyPr lIns="0" tIns="0" rIns="0" bIns="0" anchor="ctr"/>
          <a:lstStyle/>
          <a:p>
            <a:pPr algn="ctr"/>
            <a:endParaRPr lang="pt-B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4680"/>
            <a:ext cx="7619760" cy="1142640"/>
          </a:xfrm>
          <a:prstGeom prst="rect">
            <a:avLst/>
          </a:prstGeom>
        </p:spPr>
        <p:txBody>
          <a:bodyPr lIns="0" tIns="0" rIns="0" bIns="0" anchor="ctr"/>
          <a:lstStyle/>
          <a:p>
            <a:endParaRPr lang="pt-BR" sz="1800" b="0" strike="noStrike" spc="-1">
              <a:solidFill>
                <a:srgbClr val="2F2B20"/>
              </a:solidFill>
              <a:latin typeface="Calibri"/>
            </a:endParaRPr>
          </a:p>
        </p:txBody>
      </p:sp>
      <p:sp>
        <p:nvSpPr>
          <p:cNvPr id="14"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15"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16"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4680"/>
            <a:ext cx="7619760" cy="1142640"/>
          </a:xfrm>
          <a:prstGeom prst="rect">
            <a:avLst/>
          </a:prstGeom>
        </p:spPr>
        <p:txBody>
          <a:bodyPr lIns="0" tIns="0" rIns="0" bIns="0" anchor="ctr"/>
          <a:lstStyle/>
          <a:p>
            <a:endParaRPr lang="pt-BR" sz="1800" b="0" strike="noStrike" spc="-1">
              <a:solidFill>
                <a:srgbClr val="2F2B20"/>
              </a:solidFill>
              <a:latin typeface="Calibri"/>
            </a:endParaRPr>
          </a:p>
        </p:txBody>
      </p:sp>
      <p:sp>
        <p:nvSpPr>
          <p:cNvPr id="18"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1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20"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4680"/>
            <a:ext cx="7619760" cy="1142640"/>
          </a:xfrm>
          <a:prstGeom prst="rect">
            <a:avLst/>
          </a:prstGeom>
        </p:spPr>
        <p:txBody>
          <a:bodyPr lIns="0" tIns="0" rIns="0" bIns="0" anchor="ctr"/>
          <a:lstStyle/>
          <a:p>
            <a:endParaRPr lang="pt-BR" sz="1800" b="0" strike="noStrike" spc="-1">
              <a:solidFill>
                <a:srgbClr val="2F2B20"/>
              </a:solidFill>
              <a:latin typeface="Calibri"/>
            </a:endParaRPr>
          </a:p>
        </p:txBody>
      </p:sp>
      <p:sp>
        <p:nvSpPr>
          <p:cNvPr id="2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23"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pt-BR" sz="2200" b="0" strike="noStrike" spc="-1">
              <a:solidFill>
                <a:srgbClr val="2F2B20"/>
              </a:solidFill>
              <a:latin typeface="Calibri"/>
            </a:endParaRPr>
          </a:p>
        </p:txBody>
      </p:sp>
      <p:sp>
        <p:nvSpPr>
          <p:cNvPr id="24"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pt-BR" sz="2200" b="0" strike="noStrike" spc="-1">
              <a:solidFill>
                <a:srgbClr val="2F2B2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CustomShape 1"/>
          <p:cNvSpPr/>
          <p:nvPr/>
        </p:nvSpPr>
        <p:spPr>
          <a:xfrm>
            <a:off x="8458200" y="0"/>
            <a:ext cx="685440" cy="6857640"/>
          </a:xfrm>
          <a:prstGeom prst="rect">
            <a:avLst/>
          </a:prstGeom>
          <a:solidFill>
            <a:srgbClr val="00B050"/>
          </a:solidFill>
          <a:ln w="25560">
            <a:noFill/>
          </a:ln>
        </p:spPr>
        <p:style>
          <a:lnRef idx="0">
            <a:scrgbClr r="0" g="0" b="0"/>
          </a:lnRef>
          <a:fillRef idx="0">
            <a:scrgbClr r="0" g="0" b="0"/>
          </a:fillRef>
          <a:effectRef idx="0">
            <a:scrgbClr r="0" g="0" b="0"/>
          </a:effectRef>
          <a:fontRef idx="minor"/>
        </p:style>
      </p:sp>
      <p:sp>
        <p:nvSpPr>
          <p:cNvPr id="5" name="CustomShape 2"/>
          <p:cNvSpPr/>
          <p:nvPr/>
        </p:nvSpPr>
        <p:spPr>
          <a:xfrm>
            <a:off x="8458200" y="5486400"/>
            <a:ext cx="685440" cy="685440"/>
          </a:xfrm>
          <a:prstGeom prst="rect">
            <a:avLst/>
          </a:prstGeom>
          <a:solidFill>
            <a:srgbClr val="FFFFFF"/>
          </a:solidFill>
          <a:ln w="25560">
            <a:noFill/>
          </a:ln>
        </p:spPr>
        <p:style>
          <a:lnRef idx="0">
            <a:scrgbClr r="0" g="0" b="0"/>
          </a:lnRef>
          <a:fillRef idx="0">
            <a:scrgbClr r="0" g="0" b="0"/>
          </a:fillRef>
          <a:effectRef idx="0">
            <a:scrgbClr r="0" g="0" b="0"/>
          </a:effectRef>
          <a:fontRef idx="minor"/>
        </p:style>
      </p:sp>
      <p:sp>
        <p:nvSpPr>
          <p:cNvPr id="2" name="PlaceHolder 3"/>
          <p:cNvSpPr>
            <a:spLocks noGrp="1"/>
          </p:cNvSpPr>
          <p:nvPr>
            <p:ph type="title"/>
          </p:nvPr>
        </p:nvSpPr>
        <p:spPr>
          <a:xfrm>
            <a:off x="457200" y="274680"/>
            <a:ext cx="7619760" cy="1142640"/>
          </a:xfrm>
          <a:prstGeom prst="rect">
            <a:avLst/>
          </a:prstGeom>
        </p:spPr>
        <p:txBody>
          <a:bodyPr anchor="ctr"/>
          <a:lstStyle/>
          <a:p>
            <a:pPr>
              <a:lnSpc>
                <a:spcPct val="100000"/>
              </a:lnSpc>
            </a:pPr>
            <a:r>
              <a:rPr lang="pt-BR" sz="4600" b="0" strike="noStrike" spc="-100">
                <a:solidFill>
                  <a:srgbClr val="00B050"/>
                </a:solidFill>
                <a:latin typeface="Cambria"/>
              </a:rPr>
              <a:t>Clique para editar o título mestre</a:t>
            </a:r>
            <a:endParaRPr lang="pt-BR" sz="4600" b="0" strike="noStrike" spc="-1">
              <a:solidFill>
                <a:srgbClr val="2F2B20"/>
              </a:solidFill>
              <a:latin typeface="Calibri"/>
            </a:endParaRPr>
          </a:p>
        </p:txBody>
      </p:sp>
      <p:sp>
        <p:nvSpPr>
          <p:cNvPr id="3" name="PlaceHolder 4"/>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pt-BR" sz="2200" b="0" strike="noStrike" spc="-1">
                <a:solidFill>
                  <a:srgbClr val="2F2B20"/>
                </a:solidFill>
                <a:latin typeface="Calibri"/>
              </a:rPr>
              <a:t>Clique para editar o formato do texto da estrutura de tópicos</a:t>
            </a:r>
          </a:p>
          <a:p>
            <a:pPr marL="864000" lvl="1" indent="-324000">
              <a:spcBef>
                <a:spcPts val="1134"/>
              </a:spcBef>
              <a:buClr>
                <a:srgbClr val="000000"/>
              </a:buClr>
              <a:buSzPct val="75000"/>
              <a:buFont typeface="Symbol" charset="2"/>
              <a:buChar char=""/>
            </a:pPr>
            <a:r>
              <a:rPr lang="pt-BR" sz="1800" b="0" strike="noStrike" spc="-1">
                <a:solidFill>
                  <a:srgbClr val="2F2B20"/>
                </a:solidFill>
                <a:latin typeface="Calibri"/>
              </a:rPr>
              <a:t>2.º nível da estrutura de tópicos</a:t>
            </a:r>
          </a:p>
          <a:p>
            <a:pPr marL="1296000" lvl="2" indent="-288000">
              <a:spcBef>
                <a:spcPts val="850"/>
              </a:spcBef>
              <a:buClr>
                <a:srgbClr val="000000"/>
              </a:buClr>
              <a:buSzPct val="45000"/>
              <a:buFont typeface="Wingdings" charset="2"/>
              <a:buChar char=""/>
            </a:pPr>
            <a:r>
              <a:rPr lang="pt-BR" sz="1600" b="0" strike="noStrike" spc="-1">
                <a:solidFill>
                  <a:srgbClr val="2F2B20"/>
                </a:solidFill>
                <a:latin typeface="Calibri"/>
              </a:rPr>
              <a:t>3.º nível da estrutura de tópicos</a:t>
            </a:r>
          </a:p>
          <a:p>
            <a:pPr marL="1728000" lvl="3" indent="-216000">
              <a:spcBef>
                <a:spcPts val="567"/>
              </a:spcBef>
              <a:buClr>
                <a:srgbClr val="000000"/>
              </a:buClr>
              <a:buSzPct val="75000"/>
              <a:buFont typeface="Symbol" charset="2"/>
              <a:buChar char=""/>
            </a:pPr>
            <a:r>
              <a:rPr lang="pt-BR" sz="1400" b="0" strike="noStrike" spc="-1">
                <a:solidFill>
                  <a:srgbClr val="2F2B20"/>
                </a:solidFill>
                <a:latin typeface="Calibri"/>
              </a:rPr>
              <a:t>4.º nível da estrutura de tópicos</a:t>
            </a:r>
          </a:p>
          <a:p>
            <a:pPr marL="2160000" lvl="4" indent="-216000">
              <a:spcBef>
                <a:spcPts val="283"/>
              </a:spcBef>
              <a:buClr>
                <a:srgbClr val="000000"/>
              </a:buClr>
              <a:buSzPct val="45000"/>
              <a:buFont typeface="Wingdings" charset="2"/>
              <a:buChar char=""/>
            </a:pPr>
            <a:r>
              <a:rPr lang="pt-BR" sz="2000" b="0" strike="noStrike" spc="-1">
                <a:solidFill>
                  <a:srgbClr val="2F2B20"/>
                </a:solidFill>
                <a:latin typeface="Calibri"/>
              </a:rPr>
              <a:t>5.º nível da estrutura de tópicos</a:t>
            </a:r>
          </a:p>
          <a:p>
            <a:pPr marL="2592000" lvl="5" indent="-216000">
              <a:spcBef>
                <a:spcPts val="283"/>
              </a:spcBef>
              <a:buClr>
                <a:srgbClr val="000000"/>
              </a:buClr>
              <a:buSzPct val="45000"/>
              <a:buFont typeface="Wingdings" charset="2"/>
              <a:buChar char=""/>
            </a:pPr>
            <a:r>
              <a:rPr lang="pt-BR" sz="2000" b="0" strike="noStrike" spc="-1">
                <a:solidFill>
                  <a:srgbClr val="2F2B20"/>
                </a:solidFill>
                <a:latin typeface="Calibri"/>
              </a:rPr>
              <a:t>6.º nível da estrutura de tópicos</a:t>
            </a:r>
          </a:p>
          <a:p>
            <a:pPr marL="3024000" lvl="6" indent="-216000">
              <a:spcBef>
                <a:spcPts val="283"/>
              </a:spcBef>
              <a:buClr>
                <a:srgbClr val="000000"/>
              </a:buClr>
              <a:buSzPct val="45000"/>
              <a:buFont typeface="Wingdings" charset="2"/>
              <a:buChar char=""/>
            </a:pPr>
            <a:r>
              <a:rPr lang="pt-BR" sz="2000" b="0" strike="noStrike" spc="-1">
                <a:solidFill>
                  <a:srgbClr val="2F2B20"/>
                </a:solidFill>
                <a:latin typeface="Calibri"/>
              </a:rPr>
              <a:t>7.º nível da estrutura de tópicos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 name="CustomShape 1"/>
          <p:cNvSpPr/>
          <p:nvPr/>
        </p:nvSpPr>
        <p:spPr>
          <a:xfrm>
            <a:off x="8458200" y="0"/>
            <a:ext cx="685440" cy="6857640"/>
          </a:xfrm>
          <a:prstGeom prst="rect">
            <a:avLst/>
          </a:prstGeom>
          <a:solidFill>
            <a:srgbClr val="00B050"/>
          </a:solidFill>
          <a:ln w="25560">
            <a:noFill/>
          </a:ln>
        </p:spPr>
        <p:style>
          <a:lnRef idx="0">
            <a:scrgbClr r="0" g="0" b="0"/>
          </a:lnRef>
          <a:fillRef idx="0">
            <a:scrgbClr r="0" g="0" b="0"/>
          </a:fillRef>
          <a:effectRef idx="0">
            <a:scrgbClr r="0" g="0" b="0"/>
          </a:effectRef>
          <a:fontRef idx="minor"/>
        </p:style>
      </p:sp>
      <p:sp>
        <p:nvSpPr>
          <p:cNvPr id="41" name="CustomShape 2"/>
          <p:cNvSpPr/>
          <p:nvPr/>
        </p:nvSpPr>
        <p:spPr>
          <a:xfrm>
            <a:off x="8458200" y="5486400"/>
            <a:ext cx="685440" cy="685440"/>
          </a:xfrm>
          <a:prstGeom prst="rect">
            <a:avLst/>
          </a:prstGeom>
          <a:solidFill>
            <a:srgbClr val="FFFFFF"/>
          </a:solidFill>
          <a:ln w="25560">
            <a:noFill/>
          </a:ln>
        </p:spPr>
        <p:style>
          <a:lnRef idx="0">
            <a:scrgbClr r="0" g="0" b="0"/>
          </a:lnRef>
          <a:fillRef idx="0">
            <a:scrgbClr r="0" g="0" b="0"/>
          </a:fillRef>
          <a:effectRef idx="0">
            <a:scrgbClr r="0" g="0" b="0"/>
          </a:effectRef>
          <a:fontRef idx="minor"/>
        </p:style>
      </p:sp>
      <p:sp>
        <p:nvSpPr>
          <p:cNvPr id="42" name="PlaceHolder 3"/>
          <p:cNvSpPr>
            <a:spLocks noGrp="1"/>
          </p:cNvSpPr>
          <p:nvPr>
            <p:ph type="title"/>
          </p:nvPr>
        </p:nvSpPr>
        <p:spPr>
          <a:xfrm>
            <a:off x="457200" y="274680"/>
            <a:ext cx="7619760" cy="1142640"/>
          </a:xfrm>
          <a:prstGeom prst="rect">
            <a:avLst/>
          </a:prstGeom>
        </p:spPr>
        <p:txBody>
          <a:bodyPr anchor="ctr"/>
          <a:lstStyle/>
          <a:p>
            <a:pPr>
              <a:lnSpc>
                <a:spcPct val="100000"/>
              </a:lnSpc>
            </a:pPr>
            <a:r>
              <a:rPr lang="pt-BR" sz="4600" b="0" strike="noStrike" spc="-100">
                <a:solidFill>
                  <a:srgbClr val="00B050"/>
                </a:solidFill>
                <a:latin typeface="Cambria"/>
              </a:rPr>
              <a:t>Clique para editar o título mestre</a:t>
            </a:r>
            <a:endParaRPr lang="pt-BR" sz="4600" b="0" strike="noStrike" spc="-1">
              <a:solidFill>
                <a:srgbClr val="2F2B20"/>
              </a:solidFill>
              <a:latin typeface="Calibri"/>
            </a:endParaRPr>
          </a:p>
        </p:txBody>
      </p:sp>
      <p:sp>
        <p:nvSpPr>
          <p:cNvPr id="43" name="PlaceHolder 4"/>
          <p:cNvSpPr>
            <a:spLocks noGrp="1"/>
          </p:cNvSpPr>
          <p:nvPr>
            <p:ph type="body"/>
          </p:nvPr>
        </p:nvSpPr>
        <p:spPr>
          <a:xfrm>
            <a:off x="457200" y="1535040"/>
            <a:ext cx="3657240" cy="639360"/>
          </a:xfrm>
          <a:prstGeom prst="rect">
            <a:avLst/>
          </a:prstGeom>
        </p:spPr>
        <p:txBody>
          <a:bodyPr anchor="b"/>
          <a:lstStyle/>
          <a:p>
            <a:pPr marL="432000" indent="-324000" algn="ctr">
              <a:lnSpc>
                <a:spcPct val="100000"/>
              </a:lnSpc>
              <a:spcBef>
                <a:spcPts val="400"/>
              </a:spcBef>
              <a:buClr>
                <a:srgbClr val="000000"/>
              </a:buClr>
              <a:buSzPct val="45000"/>
              <a:buFont typeface="Wingdings" charset="2"/>
              <a:buChar char=""/>
            </a:pPr>
            <a:r>
              <a:rPr lang="pt-BR" sz="2000" b="1" strike="noStrike" spc="-1">
                <a:solidFill>
                  <a:srgbClr val="00B050"/>
                </a:solidFill>
                <a:latin typeface="Calibri"/>
              </a:rPr>
              <a:t>Clique para editar o texto mestre</a:t>
            </a:r>
            <a:endParaRPr lang="pt-BR" sz="2000" b="0" strike="noStrike" spc="-1">
              <a:solidFill>
                <a:srgbClr val="2F2B20"/>
              </a:solidFill>
              <a:latin typeface="Calibri"/>
            </a:endParaRPr>
          </a:p>
        </p:txBody>
      </p:sp>
      <p:sp>
        <p:nvSpPr>
          <p:cNvPr id="44" name="PlaceHolder 5"/>
          <p:cNvSpPr>
            <a:spLocks noGrp="1"/>
          </p:cNvSpPr>
          <p:nvPr>
            <p:ph type="body"/>
          </p:nvPr>
        </p:nvSpPr>
        <p:spPr>
          <a:xfrm>
            <a:off x="457200" y="2174760"/>
            <a:ext cx="3657240" cy="3951000"/>
          </a:xfrm>
          <a:prstGeom prst="rect">
            <a:avLst/>
          </a:prstGeom>
        </p:spPr>
        <p:txBody>
          <a:bodyPr/>
          <a:lstStyle/>
          <a:p>
            <a:pPr marL="343080" indent="-228240">
              <a:lnSpc>
                <a:spcPct val="100000"/>
              </a:lnSpc>
              <a:spcBef>
                <a:spcPts val="479"/>
              </a:spcBef>
              <a:buClr>
                <a:srgbClr val="FFFFFF"/>
              </a:buClr>
              <a:buFont typeface="Arial"/>
              <a:buChar char="•"/>
            </a:pPr>
            <a:r>
              <a:rPr lang="pt-BR" sz="2400" b="0" strike="noStrike" spc="-1">
                <a:solidFill>
                  <a:srgbClr val="2F2B20"/>
                </a:solidFill>
                <a:latin typeface="Calibri"/>
              </a:rPr>
              <a:t>Clique para editar o texto mestre</a:t>
            </a:r>
          </a:p>
          <a:p>
            <a:pPr marL="640080" lvl="1" indent="-228240">
              <a:lnSpc>
                <a:spcPct val="100000"/>
              </a:lnSpc>
              <a:spcBef>
                <a:spcPts val="400"/>
              </a:spcBef>
              <a:buClr>
                <a:srgbClr val="9CBEBD"/>
              </a:buClr>
              <a:buFont typeface="Arial"/>
              <a:buChar char="•"/>
            </a:pPr>
            <a:r>
              <a:rPr lang="pt-BR" sz="2000" b="0" strike="noStrike" spc="-1">
                <a:solidFill>
                  <a:srgbClr val="2F2B20"/>
                </a:solidFill>
                <a:latin typeface="Calibri"/>
              </a:rPr>
              <a:t>Segundo nível</a:t>
            </a:r>
          </a:p>
          <a:p>
            <a:pPr marL="1005840" lvl="2" indent="-228240">
              <a:lnSpc>
                <a:spcPct val="100000"/>
              </a:lnSpc>
              <a:spcBef>
                <a:spcPts val="360"/>
              </a:spcBef>
              <a:buClr>
                <a:srgbClr val="D2CB6C"/>
              </a:buClr>
              <a:buFont typeface="Arial"/>
              <a:buChar char="•"/>
            </a:pPr>
            <a:r>
              <a:rPr lang="pt-BR" sz="1800" b="0" strike="noStrike" spc="-1">
                <a:solidFill>
                  <a:srgbClr val="2F2B20"/>
                </a:solidFill>
                <a:latin typeface="Calibri"/>
              </a:rPr>
              <a:t>Terceiro nível</a:t>
            </a:r>
          </a:p>
          <a:p>
            <a:pPr marL="1280160" lvl="3" indent="-228240">
              <a:lnSpc>
                <a:spcPct val="100000"/>
              </a:lnSpc>
              <a:spcBef>
                <a:spcPts val="320"/>
              </a:spcBef>
              <a:buClr>
                <a:srgbClr val="95A39D"/>
              </a:buClr>
              <a:buFont typeface="Arial"/>
              <a:buChar char="•"/>
            </a:pPr>
            <a:r>
              <a:rPr lang="pt-BR" sz="1600" b="0" strike="noStrike" spc="-1">
                <a:solidFill>
                  <a:srgbClr val="2F2B20"/>
                </a:solidFill>
                <a:latin typeface="Calibri"/>
              </a:rPr>
              <a:t>Quarto nível</a:t>
            </a:r>
          </a:p>
          <a:p>
            <a:pPr marL="1554480" lvl="4" indent="-228240">
              <a:lnSpc>
                <a:spcPct val="100000"/>
              </a:lnSpc>
              <a:spcBef>
                <a:spcPts val="320"/>
              </a:spcBef>
              <a:buClr>
                <a:srgbClr val="C89F5D"/>
              </a:buClr>
              <a:buFont typeface="Arial"/>
              <a:buChar char="•"/>
            </a:pPr>
            <a:r>
              <a:rPr lang="pt-BR" sz="1600" b="0" strike="noStrike" spc="-1">
                <a:solidFill>
                  <a:srgbClr val="2F2B20"/>
                </a:solidFill>
                <a:latin typeface="Calibri"/>
              </a:rPr>
              <a:t>Quinto nível</a:t>
            </a:r>
          </a:p>
        </p:txBody>
      </p:sp>
      <p:sp>
        <p:nvSpPr>
          <p:cNvPr id="45" name="PlaceHolder 6"/>
          <p:cNvSpPr>
            <a:spLocks noGrp="1"/>
          </p:cNvSpPr>
          <p:nvPr>
            <p:ph type="body"/>
          </p:nvPr>
        </p:nvSpPr>
        <p:spPr>
          <a:xfrm>
            <a:off x="4419720" y="1535040"/>
            <a:ext cx="3657240" cy="639360"/>
          </a:xfrm>
          <a:prstGeom prst="rect">
            <a:avLst/>
          </a:prstGeom>
        </p:spPr>
        <p:txBody>
          <a:bodyPr anchor="b"/>
          <a:lstStyle/>
          <a:p>
            <a:pPr algn="ctr">
              <a:lnSpc>
                <a:spcPct val="100000"/>
              </a:lnSpc>
              <a:spcBef>
                <a:spcPts val="400"/>
              </a:spcBef>
            </a:pPr>
            <a:r>
              <a:rPr lang="pt-BR" sz="2000" b="1" strike="noStrike" spc="-1">
                <a:solidFill>
                  <a:srgbClr val="00B050"/>
                </a:solidFill>
                <a:latin typeface="Calibri"/>
              </a:rPr>
              <a:t>Clique para editar o texto mestre</a:t>
            </a:r>
            <a:endParaRPr lang="pt-BR" sz="2000" b="0" strike="noStrike" spc="-1">
              <a:solidFill>
                <a:srgbClr val="2F2B20"/>
              </a:solidFill>
              <a:latin typeface="Calibri"/>
            </a:endParaRPr>
          </a:p>
        </p:txBody>
      </p:sp>
      <p:sp>
        <p:nvSpPr>
          <p:cNvPr id="46" name="PlaceHolder 7"/>
          <p:cNvSpPr>
            <a:spLocks noGrp="1"/>
          </p:cNvSpPr>
          <p:nvPr>
            <p:ph type="body"/>
          </p:nvPr>
        </p:nvSpPr>
        <p:spPr>
          <a:xfrm>
            <a:off x="4419720" y="2174760"/>
            <a:ext cx="3657240" cy="3951000"/>
          </a:xfrm>
          <a:prstGeom prst="rect">
            <a:avLst/>
          </a:prstGeom>
        </p:spPr>
        <p:txBody>
          <a:bodyPr/>
          <a:lstStyle/>
          <a:p>
            <a:pPr marL="343080" indent="-228240">
              <a:lnSpc>
                <a:spcPct val="100000"/>
              </a:lnSpc>
              <a:spcBef>
                <a:spcPts val="479"/>
              </a:spcBef>
              <a:buClr>
                <a:srgbClr val="FFFFFF"/>
              </a:buClr>
              <a:buFont typeface="Arial"/>
              <a:buChar char="•"/>
            </a:pPr>
            <a:r>
              <a:rPr lang="pt-BR" sz="2400" b="0" strike="noStrike" spc="-1">
                <a:solidFill>
                  <a:srgbClr val="2F2B20"/>
                </a:solidFill>
                <a:latin typeface="Calibri"/>
              </a:rPr>
              <a:t>Clique para editar o texto mestre</a:t>
            </a:r>
          </a:p>
          <a:p>
            <a:pPr marL="640080" lvl="1" indent="-228240">
              <a:lnSpc>
                <a:spcPct val="100000"/>
              </a:lnSpc>
              <a:spcBef>
                <a:spcPts val="400"/>
              </a:spcBef>
              <a:buClr>
                <a:srgbClr val="9CBEBD"/>
              </a:buClr>
              <a:buFont typeface="Arial"/>
              <a:buChar char="•"/>
            </a:pPr>
            <a:r>
              <a:rPr lang="pt-BR" sz="2000" b="0" strike="noStrike" spc="-1">
                <a:solidFill>
                  <a:srgbClr val="2F2B20"/>
                </a:solidFill>
                <a:latin typeface="Calibri"/>
              </a:rPr>
              <a:t>Segundo nível</a:t>
            </a:r>
          </a:p>
          <a:p>
            <a:pPr marL="1005840" lvl="2" indent="-228240">
              <a:lnSpc>
                <a:spcPct val="100000"/>
              </a:lnSpc>
              <a:spcBef>
                <a:spcPts val="360"/>
              </a:spcBef>
              <a:buClr>
                <a:srgbClr val="D2CB6C"/>
              </a:buClr>
              <a:buFont typeface="Arial"/>
              <a:buChar char="•"/>
            </a:pPr>
            <a:r>
              <a:rPr lang="pt-BR" sz="1800" b="0" strike="noStrike" spc="-1">
                <a:solidFill>
                  <a:srgbClr val="2F2B20"/>
                </a:solidFill>
                <a:latin typeface="Calibri"/>
              </a:rPr>
              <a:t>Terceiro nível</a:t>
            </a:r>
          </a:p>
          <a:p>
            <a:pPr marL="1280160" lvl="3" indent="-228240">
              <a:lnSpc>
                <a:spcPct val="100000"/>
              </a:lnSpc>
              <a:spcBef>
                <a:spcPts val="320"/>
              </a:spcBef>
              <a:buClr>
                <a:srgbClr val="95A39D"/>
              </a:buClr>
              <a:buFont typeface="Arial"/>
              <a:buChar char="•"/>
            </a:pPr>
            <a:r>
              <a:rPr lang="pt-BR" sz="1600" b="0" strike="noStrike" spc="-1">
                <a:solidFill>
                  <a:srgbClr val="2F2B20"/>
                </a:solidFill>
                <a:latin typeface="Calibri"/>
              </a:rPr>
              <a:t>Quarto nível</a:t>
            </a:r>
          </a:p>
          <a:p>
            <a:pPr marL="1554480" lvl="4" indent="-228240">
              <a:lnSpc>
                <a:spcPct val="100000"/>
              </a:lnSpc>
              <a:spcBef>
                <a:spcPts val="320"/>
              </a:spcBef>
              <a:buClr>
                <a:srgbClr val="C89F5D"/>
              </a:buClr>
              <a:buFont typeface="Arial"/>
              <a:buChar char="•"/>
            </a:pPr>
            <a:r>
              <a:rPr lang="pt-BR" sz="1600" b="0" strike="noStrike" spc="-1">
                <a:solidFill>
                  <a:srgbClr val="2F2B20"/>
                </a:solidFill>
                <a:latin typeface="Calibri"/>
              </a:rPr>
              <a:t>Quinto nível</a:t>
            </a:r>
          </a:p>
        </p:txBody>
      </p:sp>
      <p:sp>
        <p:nvSpPr>
          <p:cNvPr id="47" name="PlaceHolder 8"/>
          <p:cNvSpPr>
            <a:spLocks noGrp="1"/>
          </p:cNvSpPr>
          <p:nvPr>
            <p:ph type="dt"/>
          </p:nvPr>
        </p:nvSpPr>
        <p:spPr>
          <a:xfrm rot="16200000">
            <a:off x="7551360" y="1646280"/>
            <a:ext cx="2437920" cy="365400"/>
          </a:xfrm>
          <a:prstGeom prst="rect">
            <a:avLst/>
          </a:prstGeom>
        </p:spPr>
        <p:txBody>
          <a:bodyPr anchor="ctr"/>
          <a:lstStyle/>
          <a:p>
            <a:pPr>
              <a:lnSpc>
                <a:spcPct val="100000"/>
              </a:lnSpc>
            </a:pPr>
            <a:fld id="{9CFD7B68-BA3B-4679-B75A-A43990B82291}" type="datetime">
              <a:rPr lang="pt-BR" sz="1200" b="0" strike="noStrike" spc="-1">
                <a:solidFill>
                  <a:srgbClr val="DFDCB7"/>
                </a:solidFill>
                <a:latin typeface="Calibri"/>
              </a:rPr>
              <a:t>19/12/2018</a:t>
            </a:fld>
            <a:endParaRPr lang="pt-BR" sz="1200" b="0" strike="noStrike" spc="-1">
              <a:latin typeface="Times New Roman"/>
            </a:endParaRPr>
          </a:p>
        </p:txBody>
      </p:sp>
      <p:sp>
        <p:nvSpPr>
          <p:cNvPr id="48" name="PlaceHolder 9"/>
          <p:cNvSpPr>
            <a:spLocks noGrp="1"/>
          </p:cNvSpPr>
          <p:nvPr>
            <p:ph type="ftr"/>
          </p:nvPr>
        </p:nvSpPr>
        <p:spPr>
          <a:xfrm rot="16200000">
            <a:off x="7587000" y="4048920"/>
            <a:ext cx="2367000" cy="365400"/>
          </a:xfrm>
          <a:prstGeom prst="rect">
            <a:avLst/>
          </a:prstGeom>
        </p:spPr>
        <p:txBody>
          <a:bodyPr anchor="ctr"/>
          <a:lstStyle/>
          <a:p>
            <a:endParaRPr lang="pt-BR" sz="2400" b="0" strike="noStrike" spc="-1">
              <a:latin typeface="Times New Roman"/>
            </a:endParaRPr>
          </a:p>
        </p:txBody>
      </p:sp>
      <p:sp>
        <p:nvSpPr>
          <p:cNvPr id="49" name="PlaceHolder 10"/>
          <p:cNvSpPr>
            <a:spLocks noGrp="1"/>
          </p:cNvSpPr>
          <p:nvPr>
            <p:ph type="sldNum"/>
          </p:nvPr>
        </p:nvSpPr>
        <p:spPr>
          <a:xfrm>
            <a:off x="8531640" y="5649120"/>
            <a:ext cx="548280" cy="396000"/>
          </a:xfrm>
          <a:prstGeom prst="rect">
            <a:avLst/>
          </a:prstGeom>
        </p:spPr>
        <p:txBody>
          <a:bodyPr lIns="0" tIns="0" rIns="0" bIns="0" anchor="ctr"/>
          <a:lstStyle/>
          <a:p>
            <a:pPr algn="ctr">
              <a:lnSpc>
                <a:spcPct val="100000"/>
              </a:lnSpc>
            </a:pPr>
            <a:fld id="{8A096C03-4DA4-4C7C-B97C-A8C8A812DC71}" type="slidenum">
              <a:rPr lang="pt-BR" sz="1800" b="0" strike="noStrike" spc="-1">
                <a:solidFill>
                  <a:srgbClr val="FFFFFF"/>
                </a:solidFill>
                <a:latin typeface="Calibri"/>
              </a:rPr>
              <a:t>‹nº›</a:t>
            </a:fld>
            <a:endParaRPr lang="pt-BR" sz="18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chart" Target="../charts/chart17.xml"/></Relationships>
</file>

<file path=ppt/slides/_rels/slide1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chart" Target="../charts/chart19.xml"/></Relationships>
</file>

<file path=ppt/slides/_rels/slide1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chart" Target="../charts/chart21.xml"/></Relationships>
</file>

<file path=ppt/slides/_rels/slide13.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chart" Target="../charts/chart23.xml"/></Relationships>
</file>

<file path=ppt/slides/_rels/slide14.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chart" Target="../charts/chart25.xml"/></Relationships>
</file>

<file path=ppt/slides/_rels/slide15.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chart" Target="../charts/chart27.xml"/></Relationships>
</file>

<file path=ppt/slides/_rels/slide16.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chart" Target="../charts/chart29.xml"/></Relationships>
</file>

<file path=ppt/slides/_rels/slide17.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chart" Target="../charts/chart31.xml"/></Relationships>
</file>

<file path=ppt/slides/_rels/slide18.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chart" Target="../charts/chart33.xml"/></Relationships>
</file>

<file path=ppt/slides/_rels/slide19.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chart" Target="../charts/chart35.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19.xml"/><Relationship Id="rId1" Type="http://schemas.openxmlformats.org/officeDocument/2006/relationships/slideLayout" Target="../slideLayouts/slideLayout13.xml"/><Relationship Id="rId4" Type="http://schemas.openxmlformats.org/officeDocument/2006/relationships/chart" Target="../charts/chart37.xml"/></Relationships>
</file>

<file path=ppt/slides/_rels/slide21.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chart" Target="../charts/chart4.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chart" Target="../charts/chart6.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chart" Target="../charts/chart9.xml"/></Relationships>
</file>

<file path=ppt/slides/_rels/slide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chart" Target="../charts/chart11.xml"/></Relationships>
</file>

<file path=ppt/slides/_rels/slide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chart" Target="../charts/chart13.xml"/></Relationships>
</file>

<file path=ppt/slides/_rels/slide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chart" Target="../charts/char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395640" y="6741360"/>
            <a:ext cx="5414040" cy="575640"/>
          </a:xfrm>
          <a:prstGeom prst="rect">
            <a:avLst/>
          </a:prstGeom>
          <a:noFill/>
          <a:ln>
            <a:noFill/>
          </a:ln>
          <a:effectLst>
            <a:outerShdw dist="28080" dir="5400000">
              <a:srgbClr val="000000">
                <a:alpha val="32000"/>
              </a:srgbClr>
            </a:outerShdw>
          </a:effectLst>
        </p:spPr>
        <p:txBody>
          <a:bodyPr anchor="ctr"/>
          <a:lstStyle/>
          <a:p>
            <a:pPr algn="r">
              <a:lnSpc>
                <a:spcPct val="100000"/>
              </a:lnSpc>
            </a:pPr>
            <a:r>
              <a:rPr lang="pt-BR" sz="5400" b="1" strike="noStrike" spc="-100">
                <a:solidFill>
                  <a:srgbClr val="00B050"/>
                </a:solidFill>
                <a:latin typeface="Century Gothic"/>
              </a:rPr>
              <a:t>Indicadores da </a:t>
            </a:r>
            <a:br/>
            <a:br/>
            <a:br/>
            <a:endParaRPr lang="pt-BR" sz="5400" b="0" strike="noStrike" spc="-1">
              <a:solidFill>
                <a:srgbClr val="2F2B20"/>
              </a:solidFill>
              <a:latin typeface="Calibri"/>
            </a:endParaRPr>
          </a:p>
        </p:txBody>
      </p:sp>
      <p:pic>
        <p:nvPicPr>
          <p:cNvPr id="93" name="Picture 2"/>
          <p:cNvPicPr/>
          <p:nvPr/>
        </p:nvPicPr>
        <p:blipFill>
          <a:blip r:embed="rId2"/>
          <a:stretch/>
        </p:blipFill>
        <p:spPr>
          <a:xfrm>
            <a:off x="5868000" y="4941126"/>
            <a:ext cx="1656000" cy="1804320"/>
          </a:xfrm>
          <a:prstGeom prst="rect">
            <a:avLst/>
          </a:prstGeom>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extShape 1"/>
          <p:cNvSpPr txBox="1"/>
          <p:nvPr/>
        </p:nvSpPr>
        <p:spPr>
          <a:xfrm>
            <a:off x="457200" y="274680"/>
            <a:ext cx="7619760" cy="1142640"/>
          </a:xfrm>
          <a:prstGeom prst="rect">
            <a:avLst/>
          </a:prstGeom>
          <a:noFill/>
          <a:ln>
            <a:noFill/>
          </a:ln>
        </p:spPr>
        <p:txBody>
          <a:bodyPr anchor="ctr"/>
          <a:lstStyle/>
          <a:p>
            <a:pPr>
              <a:lnSpc>
                <a:spcPct val="100000"/>
              </a:lnSpc>
            </a:pPr>
            <a:r>
              <a:rPr lang="pt-BR" sz="4000" b="1" strike="noStrike" spc="-100">
                <a:solidFill>
                  <a:srgbClr val="00B050"/>
                </a:solidFill>
                <a:latin typeface="Century Gothic"/>
              </a:rPr>
              <a:t>Indicadores da UFGD</a:t>
            </a:r>
            <a:br/>
            <a:r>
              <a:rPr lang="pt-BR" sz="3600" b="1" strike="noStrike" spc="-100">
                <a:solidFill>
                  <a:srgbClr val="FFC000"/>
                </a:solidFill>
                <a:latin typeface="Century Gothic"/>
              </a:rPr>
              <a:t>Iniciação Científica</a:t>
            </a:r>
            <a:endParaRPr lang="pt-BR" sz="3600" b="0" strike="noStrike" spc="-1">
              <a:solidFill>
                <a:srgbClr val="2F2B20"/>
              </a:solidFill>
              <a:latin typeface="Calibri"/>
            </a:endParaRPr>
          </a:p>
        </p:txBody>
      </p:sp>
      <p:sp>
        <p:nvSpPr>
          <p:cNvPr id="142" name="TextShape 2"/>
          <p:cNvSpPr txBox="1"/>
          <p:nvPr/>
        </p:nvSpPr>
        <p:spPr>
          <a:xfrm>
            <a:off x="58248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PIBIC-CNPq - 2016/2017 - por mês.</a:t>
            </a:r>
          </a:p>
        </p:txBody>
      </p:sp>
      <p:sp>
        <p:nvSpPr>
          <p:cNvPr id="143" name="TextShape 3"/>
          <p:cNvSpPr txBox="1"/>
          <p:nvPr/>
        </p:nvSpPr>
        <p:spPr>
          <a:xfrm>
            <a:off x="441972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PIBIC-CNPq - 2017/2018 - por mês.</a:t>
            </a:r>
          </a:p>
        </p:txBody>
      </p:sp>
      <p:sp>
        <p:nvSpPr>
          <p:cNvPr id="144" name="CustomShape 4"/>
          <p:cNvSpPr/>
          <p:nvPr/>
        </p:nvSpPr>
        <p:spPr>
          <a:xfrm>
            <a:off x="582480" y="6165720"/>
            <a:ext cx="7660800" cy="39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800" b="0" strike="noStrike" spc="-1" dirty="0">
                <a:solidFill>
                  <a:srgbClr val="000000"/>
                </a:solidFill>
                <a:latin typeface="Century Gothic" panose="020B0502020202020204" pitchFamily="34" charset="0"/>
              </a:rPr>
              <a:t>Fonte: COPQ/PROPP. Org.: DIPLAN/COPLAN/PROAP.</a:t>
            </a:r>
            <a:endParaRPr lang="pt-BR" sz="800" b="0" strike="noStrike" spc="-1" dirty="0">
              <a:latin typeface="Century Gothic" panose="020B0502020202020204" pitchFamily="34" charset="0"/>
            </a:endParaRPr>
          </a:p>
          <a:p>
            <a:pPr>
              <a:lnSpc>
                <a:spcPct val="100000"/>
              </a:lnSpc>
            </a:pPr>
            <a:r>
              <a:rPr lang="pt-BR" sz="800" b="0" strike="noStrike" spc="-1" dirty="0">
                <a:solidFill>
                  <a:srgbClr val="000000"/>
                </a:solidFill>
                <a:latin typeface="Century Gothic" panose="020B0502020202020204" pitchFamily="34" charset="0"/>
              </a:rPr>
              <a:t>Nota: Os editais de bolsas têm início em agosto e encerram-se em julho do ano subsequente.</a:t>
            </a:r>
            <a:endParaRPr lang="pt-BR" sz="800" b="0" strike="noStrike" spc="-1" dirty="0">
              <a:latin typeface="Century Gothic" panose="020B0502020202020204" pitchFamily="34" charset="0"/>
            </a:endParaRPr>
          </a:p>
        </p:txBody>
      </p:sp>
      <p:graphicFrame>
        <p:nvGraphicFramePr>
          <p:cNvPr id="145" name="Gráfico 144"/>
          <p:cNvGraphicFramePr/>
          <p:nvPr>
            <p:extLst>
              <p:ext uri="{D42A27DB-BD31-4B8C-83A1-F6EECF244321}">
                <p14:modId xmlns:p14="http://schemas.microsoft.com/office/powerpoint/2010/main" val="203555611"/>
              </p:ext>
            </p:extLst>
          </p:nvPr>
        </p:nvGraphicFramePr>
        <p:xfrm>
          <a:off x="540000" y="2184735"/>
          <a:ext cx="3708000" cy="370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áfico 7">
            <a:extLst>
              <a:ext uri="{FF2B5EF4-FFF2-40B4-BE49-F238E27FC236}">
                <a16:creationId xmlns:a16="http://schemas.microsoft.com/office/drawing/2014/main" id="{00000000-0008-0000-0600-00000C000000}"/>
              </a:ext>
            </a:extLst>
          </p:cNvPr>
          <p:cNvGraphicFramePr>
            <a:graphicFrameLocks/>
          </p:cNvGraphicFramePr>
          <p:nvPr>
            <p:extLst>
              <p:ext uri="{D42A27DB-BD31-4B8C-83A1-F6EECF244321}">
                <p14:modId xmlns:p14="http://schemas.microsoft.com/office/powerpoint/2010/main" val="4062811949"/>
              </p:ext>
            </p:extLst>
          </p:nvPr>
        </p:nvGraphicFramePr>
        <p:xfrm>
          <a:off x="4419719" y="2292120"/>
          <a:ext cx="3845481" cy="350467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TextShape 1"/>
          <p:cNvSpPr txBox="1"/>
          <p:nvPr/>
        </p:nvSpPr>
        <p:spPr>
          <a:xfrm>
            <a:off x="457200" y="274680"/>
            <a:ext cx="7619760" cy="1142640"/>
          </a:xfrm>
          <a:prstGeom prst="rect">
            <a:avLst/>
          </a:prstGeom>
          <a:noFill/>
          <a:ln>
            <a:noFill/>
          </a:ln>
        </p:spPr>
        <p:txBody>
          <a:bodyPr anchor="ctr"/>
          <a:lstStyle/>
          <a:p>
            <a:pPr>
              <a:lnSpc>
                <a:spcPct val="100000"/>
              </a:lnSpc>
            </a:pPr>
            <a:r>
              <a:rPr lang="pt-BR" sz="4000" b="1" strike="noStrike" spc="-100">
                <a:solidFill>
                  <a:srgbClr val="00B050"/>
                </a:solidFill>
                <a:latin typeface="Century Gothic"/>
              </a:rPr>
              <a:t>Indicadores da UFGD</a:t>
            </a:r>
            <a:br/>
            <a:r>
              <a:rPr lang="pt-BR" sz="3600" b="1" strike="noStrike" spc="-100">
                <a:solidFill>
                  <a:srgbClr val="FFC000"/>
                </a:solidFill>
                <a:latin typeface="Century Gothic"/>
              </a:rPr>
              <a:t>Iniciação Científica</a:t>
            </a:r>
            <a:endParaRPr lang="pt-BR" sz="3600" b="0" strike="noStrike" spc="-1">
              <a:solidFill>
                <a:srgbClr val="2F2B20"/>
              </a:solidFill>
              <a:latin typeface="Calibri"/>
            </a:endParaRPr>
          </a:p>
        </p:txBody>
      </p:sp>
      <p:sp>
        <p:nvSpPr>
          <p:cNvPr id="148" name="TextShape 2"/>
          <p:cNvSpPr txBox="1"/>
          <p:nvPr/>
        </p:nvSpPr>
        <p:spPr>
          <a:xfrm>
            <a:off x="45720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Evolução do número de alunos ativos no PIBIC-UFGD.</a:t>
            </a:r>
          </a:p>
        </p:txBody>
      </p:sp>
      <p:sp>
        <p:nvSpPr>
          <p:cNvPr id="149" name="TextShape 3"/>
          <p:cNvSpPr txBox="1"/>
          <p:nvPr/>
        </p:nvSpPr>
        <p:spPr>
          <a:xfrm>
            <a:off x="441972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PIBIC-UFGD em dezembro de 2017 - por Faculdade.</a:t>
            </a:r>
          </a:p>
        </p:txBody>
      </p:sp>
      <p:sp>
        <p:nvSpPr>
          <p:cNvPr id="150" name="CustomShape 4"/>
          <p:cNvSpPr/>
          <p:nvPr/>
        </p:nvSpPr>
        <p:spPr>
          <a:xfrm>
            <a:off x="582480" y="6165720"/>
            <a:ext cx="7660800" cy="39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800" b="0" strike="noStrike" spc="-1" dirty="0">
                <a:solidFill>
                  <a:srgbClr val="000000"/>
                </a:solidFill>
                <a:latin typeface="Century Gothic" panose="020B0502020202020204" pitchFamily="34" charset="0"/>
              </a:rPr>
              <a:t>Fonte: COPQ/PROPP. Org.: DIPLAN/COPLAN/PROAP.</a:t>
            </a:r>
            <a:endParaRPr lang="pt-BR" sz="800" b="0" strike="noStrike" spc="-1" dirty="0">
              <a:latin typeface="Century Gothic" panose="020B0502020202020204" pitchFamily="34" charset="0"/>
            </a:endParaRPr>
          </a:p>
          <a:p>
            <a:pPr>
              <a:lnSpc>
                <a:spcPct val="100000"/>
              </a:lnSpc>
            </a:pPr>
            <a:r>
              <a:rPr lang="pt-BR" sz="800" b="0" strike="noStrike" spc="-1" dirty="0">
                <a:solidFill>
                  <a:srgbClr val="000000"/>
                </a:solidFill>
                <a:latin typeface="Century Gothic" panose="020B0502020202020204" pitchFamily="34" charset="0"/>
              </a:rPr>
              <a:t>Nota: Os editais de bolsas têm início em agosto e encerram-se em julho do ano subsequente.</a:t>
            </a:r>
            <a:endParaRPr lang="pt-BR" sz="800" b="0" strike="noStrike" spc="-1" dirty="0">
              <a:latin typeface="Century Gothic" panose="020B0502020202020204" pitchFamily="34" charset="0"/>
            </a:endParaRPr>
          </a:p>
        </p:txBody>
      </p:sp>
      <p:graphicFrame>
        <p:nvGraphicFramePr>
          <p:cNvPr id="151" name="Gráfico 150"/>
          <p:cNvGraphicFramePr/>
          <p:nvPr>
            <p:extLst>
              <p:ext uri="{D42A27DB-BD31-4B8C-83A1-F6EECF244321}">
                <p14:modId xmlns:p14="http://schemas.microsoft.com/office/powerpoint/2010/main" val="2319750007"/>
              </p:ext>
            </p:extLst>
          </p:nvPr>
        </p:nvGraphicFramePr>
        <p:xfrm>
          <a:off x="432000" y="2184735"/>
          <a:ext cx="3708000" cy="370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áfico 7">
            <a:extLst>
              <a:ext uri="{FF2B5EF4-FFF2-40B4-BE49-F238E27FC236}">
                <a16:creationId xmlns:a16="http://schemas.microsoft.com/office/drawing/2014/main" id="{00000000-0008-0000-0800-000006000000}"/>
              </a:ext>
            </a:extLst>
          </p:cNvPr>
          <p:cNvGraphicFramePr>
            <a:graphicFrameLocks/>
          </p:cNvGraphicFramePr>
          <p:nvPr>
            <p:extLst>
              <p:ext uri="{D42A27DB-BD31-4B8C-83A1-F6EECF244321}">
                <p14:modId xmlns:p14="http://schemas.microsoft.com/office/powerpoint/2010/main" val="170186114"/>
              </p:ext>
            </p:extLst>
          </p:nvPr>
        </p:nvGraphicFramePr>
        <p:xfrm>
          <a:off x="4419720" y="2184735"/>
          <a:ext cx="3708001" cy="324192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Shape 1"/>
          <p:cNvSpPr txBox="1"/>
          <p:nvPr/>
        </p:nvSpPr>
        <p:spPr>
          <a:xfrm>
            <a:off x="457200" y="274680"/>
            <a:ext cx="7619760" cy="1142640"/>
          </a:xfrm>
          <a:prstGeom prst="rect">
            <a:avLst/>
          </a:prstGeom>
          <a:noFill/>
          <a:ln>
            <a:noFill/>
          </a:ln>
        </p:spPr>
        <p:txBody>
          <a:bodyPr anchor="ctr"/>
          <a:lstStyle/>
          <a:p>
            <a:pPr>
              <a:lnSpc>
                <a:spcPct val="100000"/>
              </a:lnSpc>
            </a:pPr>
            <a:r>
              <a:rPr lang="pt-BR" sz="4000" b="1" strike="noStrike" spc="-100">
                <a:solidFill>
                  <a:srgbClr val="00B050"/>
                </a:solidFill>
                <a:latin typeface="Century Gothic"/>
              </a:rPr>
              <a:t>Indicadores da UFGD</a:t>
            </a:r>
            <a:br/>
            <a:r>
              <a:rPr lang="pt-BR" sz="3600" b="1" strike="noStrike" spc="-100">
                <a:solidFill>
                  <a:srgbClr val="FFC000"/>
                </a:solidFill>
                <a:latin typeface="Century Gothic"/>
              </a:rPr>
              <a:t>Iniciação Científica</a:t>
            </a:r>
            <a:endParaRPr lang="pt-BR" sz="3600" b="0" strike="noStrike" spc="-1">
              <a:solidFill>
                <a:srgbClr val="2F2B20"/>
              </a:solidFill>
              <a:latin typeface="Calibri"/>
            </a:endParaRPr>
          </a:p>
        </p:txBody>
      </p:sp>
      <p:sp>
        <p:nvSpPr>
          <p:cNvPr id="154" name="TextShape 2"/>
          <p:cNvSpPr txBox="1"/>
          <p:nvPr/>
        </p:nvSpPr>
        <p:spPr>
          <a:xfrm>
            <a:off x="45720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a:t>Total de Bolsas PIBIC/UFGD Concedidas 2015/2016 - por mês</a:t>
            </a:r>
          </a:p>
        </p:txBody>
      </p:sp>
      <p:sp>
        <p:nvSpPr>
          <p:cNvPr id="155" name="TextShape 3"/>
          <p:cNvSpPr txBox="1"/>
          <p:nvPr/>
        </p:nvSpPr>
        <p:spPr>
          <a:xfrm>
            <a:off x="441972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PIBIC-UFGD - 2017/2018 - por mês.</a:t>
            </a:r>
          </a:p>
        </p:txBody>
      </p:sp>
      <p:graphicFrame>
        <p:nvGraphicFramePr>
          <p:cNvPr id="157" name="Gráfico 156"/>
          <p:cNvGraphicFramePr/>
          <p:nvPr/>
        </p:nvGraphicFramePr>
        <p:xfrm>
          <a:off x="432000" y="2448000"/>
          <a:ext cx="3708000" cy="3528000"/>
        </p:xfrm>
        <a:graphic>
          <a:graphicData uri="http://schemas.openxmlformats.org/drawingml/2006/chart">
            <c:chart xmlns:c="http://schemas.openxmlformats.org/drawingml/2006/chart" xmlns:r="http://schemas.openxmlformats.org/officeDocument/2006/relationships" r:id="rId3"/>
          </a:graphicData>
        </a:graphic>
      </p:graphicFrame>
      <p:sp>
        <p:nvSpPr>
          <p:cNvPr id="159" name="TextShape 5"/>
          <p:cNvSpPr txBox="1"/>
          <p:nvPr/>
        </p:nvSpPr>
        <p:spPr>
          <a:xfrm>
            <a:off x="468000" y="15206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PIBIC-UFGD - 2016/2017 - por mês.</a:t>
            </a:r>
          </a:p>
        </p:txBody>
      </p:sp>
      <p:sp>
        <p:nvSpPr>
          <p:cNvPr id="9" name="CustomShape 4">
            <a:extLst>
              <a:ext uri="{FF2B5EF4-FFF2-40B4-BE49-F238E27FC236}">
                <a16:creationId xmlns:a16="http://schemas.microsoft.com/office/drawing/2014/main" id="{2B6BF48C-0911-4B83-B625-15A6A0EFF2FE}"/>
              </a:ext>
            </a:extLst>
          </p:cNvPr>
          <p:cNvSpPr/>
          <p:nvPr/>
        </p:nvSpPr>
        <p:spPr>
          <a:xfrm>
            <a:off x="582480" y="6165720"/>
            <a:ext cx="7660800" cy="39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800" b="0" strike="noStrike" spc="-1" dirty="0">
                <a:solidFill>
                  <a:srgbClr val="000000"/>
                </a:solidFill>
                <a:latin typeface="Century Gothic" panose="020B0502020202020204" pitchFamily="34" charset="0"/>
              </a:rPr>
              <a:t>Fonte: COPQ/PROPP. Org.: DIPLAN/COPLAN/PROAP.</a:t>
            </a:r>
            <a:endParaRPr lang="pt-BR" sz="800" b="0" strike="noStrike" spc="-1" dirty="0">
              <a:latin typeface="Century Gothic" panose="020B0502020202020204" pitchFamily="34" charset="0"/>
            </a:endParaRPr>
          </a:p>
          <a:p>
            <a:pPr>
              <a:lnSpc>
                <a:spcPct val="100000"/>
              </a:lnSpc>
            </a:pPr>
            <a:r>
              <a:rPr lang="pt-BR" sz="800" b="0" strike="noStrike" spc="-1" dirty="0">
                <a:solidFill>
                  <a:srgbClr val="000000"/>
                </a:solidFill>
                <a:latin typeface="Century Gothic" panose="020B0502020202020204" pitchFamily="34" charset="0"/>
              </a:rPr>
              <a:t>Nota: Os editais de bolsas têm início em agosto e encerram-se em julho do ano subsequente.</a:t>
            </a:r>
            <a:endParaRPr lang="pt-BR" sz="800" b="0" strike="noStrike" spc="-1" dirty="0">
              <a:latin typeface="Century Gothic" panose="020B0502020202020204" pitchFamily="34" charset="0"/>
            </a:endParaRPr>
          </a:p>
        </p:txBody>
      </p:sp>
      <p:graphicFrame>
        <p:nvGraphicFramePr>
          <p:cNvPr id="10" name="Gráfico 9">
            <a:extLst>
              <a:ext uri="{FF2B5EF4-FFF2-40B4-BE49-F238E27FC236}">
                <a16:creationId xmlns:a16="http://schemas.microsoft.com/office/drawing/2014/main" id="{00000000-0008-0000-0800-000007000000}"/>
              </a:ext>
            </a:extLst>
          </p:cNvPr>
          <p:cNvGraphicFramePr>
            <a:graphicFrameLocks/>
          </p:cNvGraphicFramePr>
          <p:nvPr>
            <p:extLst>
              <p:ext uri="{D42A27DB-BD31-4B8C-83A1-F6EECF244321}">
                <p14:modId xmlns:p14="http://schemas.microsoft.com/office/powerpoint/2010/main" val="940149052"/>
              </p:ext>
            </p:extLst>
          </p:nvPr>
        </p:nvGraphicFramePr>
        <p:xfrm>
          <a:off x="4419720" y="2174400"/>
          <a:ext cx="3845481" cy="3801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extShape 1"/>
          <p:cNvSpPr txBox="1"/>
          <p:nvPr/>
        </p:nvSpPr>
        <p:spPr>
          <a:xfrm>
            <a:off x="457200" y="249513"/>
            <a:ext cx="7619760" cy="1142640"/>
          </a:xfrm>
          <a:prstGeom prst="rect">
            <a:avLst/>
          </a:prstGeom>
          <a:noFill/>
          <a:ln>
            <a:noFill/>
          </a:ln>
        </p:spPr>
        <p:txBody>
          <a:bodyPr anchor="ctr"/>
          <a:lstStyle/>
          <a:p>
            <a:pPr>
              <a:lnSpc>
                <a:spcPct val="100000"/>
              </a:lnSpc>
            </a:pPr>
            <a:r>
              <a:rPr lang="pt-BR" sz="4000" b="1" strike="noStrike" spc="-100" dirty="0">
                <a:solidFill>
                  <a:srgbClr val="00B050"/>
                </a:solidFill>
                <a:latin typeface="Century Gothic" panose="020B0502020202020204" pitchFamily="34" charset="0"/>
              </a:rPr>
              <a:t>Indicadores da UFGD</a:t>
            </a:r>
            <a:br>
              <a:rPr dirty="0"/>
            </a:br>
            <a:r>
              <a:rPr lang="pt-BR" sz="3600" b="1" strike="noStrike" spc="-100" dirty="0">
                <a:solidFill>
                  <a:srgbClr val="FFC000"/>
                </a:solidFill>
                <a:latin typeface="Century Gothic"/>
              </a:rPr>
              <a:t>Iniciação Científica</a:t>
            </a:r>
            <a:endParaRPr lang="pt-BR" sz="3600" b="0" strike="noStrike" spc="-1" dirty="0">
              <a:solidFill>
                <a:srgbClr val="2F2B20"/>
              </a:solidFill>
              <a:latin typeface="Calibri"/>
            </a:endParaRPr>
          </a:p>
        </p:txBody>
      </p:sp>
      <p:sp>
        <p:nvSpPr>
          <p:cNvPr id="161" name="TextShape 2"/>
          <p:cNvSpPr txBox="1"/>
          <p:nvPr/>
        </p:nvSpPr>
        <p:spPr>
          <a:xfrm>
            <a:off x="490320" y="1550824"/>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Evolução do número de alunos ativos no PIBIC-AF.</a:t>
            </a:r>
          </a:p>
        </p:txBody>
      </p:sp>
      <p:sp>
        <p:nvSpPr>
          <p:cNvPr id="162" name="TextShape 3"/>
          <p:cNvSpPr txBox="1"/>
          <p:nvPr/>
        </p:nvSpPr>
        <p:spPr>
          <a:xfrm>
            <a:off x="441972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PIBIC-AF em dezembro de 2017 - por Faculdade.</a:t>
            </a:r>
          </a:p>
        </p:txBody>
      </p:sp>
      <p:graphicFrame>
        <p:nvGraphicFramePr>
          <p:cNvPr id="164" name="Gráfico 163"/>
          <p:cNvGraphicFramePr/>
          <p:nvPr>
            <p:extLst>
              <p:ext uri="{D42A27DB-BD31-4B8C-83A1-F6EECF244321}">
                <p14:modId xmlns:p14="http://schemas.microsoft.com/office/powerpoint/2010/main" val="3833857952"/>
              </p:ext>
            </p:extLst>
          </p:nvPr>
        </p:nvGraphicFramePr>
        <p:xfrm>
          <a:off x="439560" y="2190184"/>
          <a:ext cx="3708000" cy="370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5" name="Gráfico 164"/>
          <p:cNvGraphicFramePr/>
          <p:nvPr>
            <p:extLst>
              <p:ext uri="{D42A27DB-BD31-4B8C-83A1-F6EECF244321}">
                <p14:modId xmlns:p14="http://schemas.microsoft.com/office/powerpoint/2010/main" val="3922863082"/>
              </p:ext>
            </p:extLst>
          </p:nvPr>
        </p:nvGraphicFramePr>
        <p:xfrm>
          <a:off x="4428000" y="2193123"/>
          <a:ext cx="3708000" cy="3636000"/>
        </p:xfrm>
        <a:graphic>
          <a:graphicData uri="http://schemas.openxmlformats.org/drawingml/2006/chart">
            <c:chart xmlns:c="http://schemas.openxmlformats.org/drawingml/2006/chart" xmlns:r="http://schemas.openxmlformats.org/officeDocument/2006/relationships" r:id="rId4"/>
          </a:graphicData>
        </a:graphic>
      </p:graphicFrame>
      <p:sp>
        <p:nvSpPr>
          <p:cNvPr id="8" name="CustomShape 4">
            <a:extLst>
              <a:ext uri="{FF2B5EF4-FFF2-40B4-BE49-F238E27FC236}">
                <a16:creationId xmlns:a16="http://schemas.microsoft.com/office/drawing/2014/main" id="{80E3B615-578D-4D30-99E2-A398D9904797}"/>
              </a:ext>
            </a:extLst>
          </p:cNvPr>
          <p:cNvSpPr/>
          <p:nvPr/>
        </p:nvSpPr>
        <p:spPr>
          <a:xfrm>
            <a:off x="582480" y="6165720"/>
            <a:ext cx="7660800" cy="39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800" b="0" strike="noStrike" spc="-1" dirty="0">
                <a:solidFill>
                  <a:srgbClr val="000000"/>
                </a:solidFill>
                <a:latin typeface="Century Gothic" panose="020B0502020202020204" pitchFamily="34" charset="0"/>
              </a:rPr>
              <a:t>Fonte: COPQ/PROPP. Org.: DIPLAN/COPLAN/PROAP.</a:t>
            </a:r>
            <a:endParaRPr lang="pt-BR" sz="800" b="0" strike="noStrike" spc="-1" dirty="0">
              <a:latin typeface="Century Gothic" panose="020B0502020202020204" pitchFamily="34" charset="0"/>
            </a:endParaRPr>
          </a:p>
          <a:p>
            <a:pPr>
              <a:lnSpc>
                <a:spcPct val="100000"/>
              </a:lnSpc>
            </a:pPr>
            <a:r>
              <a:rPr lang="pt-BR" sz="800" b="0" strike="noStrike" spc="-1" dirty="0">
                <a:solidFill>
                  <a:srgbClr val="000000"/>
                </a:solidFill>
                <a:latin typeface="Century Gothic" panose="020B0502020202020204" pitchFamily="34" charset="0"/>
              </a:rPr>
              <a:t>Nota: Os editais de bolsas têm início em agosto e encerram-se em julho do ano subsequente.</a:t>
            </a:r>
            <a:endParaRPr lang="pt-BR" sz="800" b="0" strike="noStrike" spc="-1" dirty="0">
              <a:latin typeface="Century Gothic" panose="020B0502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TextShape 1"/>
          <p:cNvSpPr txBox="1"/>
          <p:nvPr/>
        </p:nvSpPr>
        <p:spPr>
          <a:xfrm>
            <a:off x="457200" y="274680"/>
            <a:ext cx="7619760" cy="1142640"/>
          </a:xfrm>
          <a:prstGeom prst="rect">
            <a:avLst/>
          </a:prstGeom>
          <a:noFill/>
          <a:ln>
            <a:noFill/>
          </a:ln>
        </p:spPr>
        <p:txBody>
          <a:bodyPr anchor="ctr"/>
          <a:lstStyle/>
          <a:p>
            <a:pPr>
              <a:lnSpc>
                <a:spcPct val="100000"/>
              </a:lnSpc>
            </a:pPr>
            <a:r>
              <a:rPr lang="pt-BR" sz="4000" b="1" strike="noStrike" spc="-100" dirty="0">
                <a:solidFill>
                  <a:srgbClr val="00B050"/>
                </a:solidFill>
                <a:latin typeface="Century Gothic"/>
              </a:rPr>
              <a:t>Indicadores da UFGD</a:t>
            </a:r>
            <a:br>
              <a:rPr dirty="0"/>
            </a:br>
            <a:r>
              <a:rPr lang="pt-BR" sz="3600" b="1" strike="noStrike" spc="-100" dirty="0">
                <a:solidFill>
                  <a:srgbClr val="FFC000"/>
                </a:solidFill>
                <a:latin typeface="Century Gothic"/>
              </a:rPr>
              <a:t>Iniciação Científica</a:t>
            </a:r>
            <a:endParaRPr lang="pt-BR" sz="3600" b="0" strike="noStrike" spc="-1" dirty="0">
              <a:solidFill>
                <a:srgbClr val="2F2B20"/>
              </a:solidFill>
              <a:latin typeface="Calibri"/>
            </a:endParaRPr>
          </a:p>
        </p:txBody>
      </p:sp>
      <p:sp>
        <p:nvSpPr>
          <p:cNvPr id="167" name="TextShape 2"/>
          <p:cNvSpPr txBox="1"/>
          <p:nvPr/>
        </p:nvSpPr>
        <p:spPr>
          <a:xfrm>
            <a:off x="45720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PIBIC-AF - 2016/2017 - por mês.</a:t>
            </a:r>
          </a:p>
        </p:txBody>
      </p:sp>
      <p:sp>
        <p:nvSpPr>
          <p:cNvPr id="168" name="TextShape 3"/>
          <p:cNvSpPr txBox="1"/>
          <p:nvPr/>
        </p:nvSpPr>
        <p:spPr>
          <a:xfrm>
            <a:off x="441972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PIBIC-AF - 2017/2018 - por mês.</a:t>
            </a:r>
          </a:p>
        </p:txBody>
      </p:sp>
      <p:graphicFrame>
        <p:nvGraphicFramePr>
          <p:cNvPr id="170" name="Gráfico 169"/>
          <p:cNvGraphicFramePr/>
          <p:nvPr/>
        </p:nvGraphicFramePr>
        <p:xfrm>
          <a:off x="432000" y="2304000"/>
          <a:ext cx="3708000" cy="3708000"/>
        </p:xfrm>
        <a:graphic>
          <a:graphicData uri="http://schemas.openxmlformats.org/drawingml/2006/chart">
            <c:chart xmlns:c="http://schemas.openxmlformats.org/drawingml/2006/chart" xmlns:r="http://schemas.openxmlformats.org/officeDocument/2006/relationships" r:id="rId3"/>
          </a:graphicData>
        </a:graphic>
      </p:graphicFrame>
      <p:sp>
        <p:nvSpPr>
          <p:cNvPr id="8" name="CustomShape 4">
            <a:extLst>
              <a:ext uri="{FF2B5EF4-FFF2-40B4-BE49-F238E27FC236}">
                <a16:creationId xmlns:a16="http://schemas.microsoft.com/office/drawing/2014/main" id="{973950A7-6A49-4E58-BD97-CD93076A5D25}"/>
              </a:ext>
            </a:extLst>
          </p:cNvPr>
          <p:cNvSpPr/>
          <p:nvPr/>
        </p:nvSpPr>
        <p:spPr>
          <a:xfrm>
            <a:off x="582480" y="6165720"/>
            <a:ext cx="7660800" cy="39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800" b="0" strike="noStrike" spc="-1" dirty="0">
                <a:solidFill>
                  <a:srgbClr val="000000"/>
                </a:solidFill>
                <a:latin typeface="Century Gothic" panose="020B0502020202020204" pitchFamily="34" charset="0"/>
              </a:rPr>
              <a:t>Fonte: COPQ/PROPP. Org.: DIPLAN/COPLAN/PROAP.</a:t>
            </a:r>
            <a:endParaRPr lang="pt-BR" sz="800" b="0" strike="noStrike" spc="-1" dirty="0">
              <a:latin typeface="Century Gothic" panose="020B0502020202020204" pitchFamily="34" charset="0"/>
            </a:endParaRPr>
          </a:p>
          <a:p>
            <a:pPr>
              <a:lnSpc>
                <a:spcPct val="100000"/>
              </a:lnSpc>
            </a:pPr>
            <a:r>
              <a:rPr lang="pt-BR" sz="800" b="0" strike="noStrike" spc="-1" dirty="0">
                <a:solidFill>
                  <a:srgbClr val="000000"/>
                </a:solidFill>
                <a:latin typeface="Century Gothic" panose="020B0502020202020204" pitchFamily="34" charset="0"/>
              </a:rPr>
              <a:t>Nota: Os editais de bolsas têm início em agosto e encerram-se em julho do ano subsequente.</a:t>
            </a:r>
            <a:endParaRPr lang="pt-BR" sz="800" b="0" strike="noStrike" spc="-1" dirty="0">
              <a:latin typeface="Century Gothic" panose="020B0502020202020204" pitchFamily="34" charset="0"/>
            </a:endParaRPr>
          </a:p>
        </p:txBody>
      </p:sp>
      <p:graphicFrame>
        <p:nvGraphicFramePr>
          <p:cNvPr id="9" name="Gráfico 8">
            <a:extLst>
              <a:ext uri="{FF2B5EF4-FFF2-40B4-BE49-F238E27FC236}">
                <a16:creationId xmlns:a16="http://schemas.microsoft.com/office/drawing/2014/main" id="{00000000-0008-0000-0A00-000007000000}"/>
              </a:ext>
            </a:extLst>
          </p:cNvPr>
          <p:cNvGraphicFramePr>
            <a:graphicFrameLocks/>
          </p:cNvGraphicFramePr>
          <p:nvPr>
            <p:extLst>
              <p:ext uri="{D42A27DB-BD31-4B8C-83A1-F6EECF244321}">
                <p14:modId xmlns:p14="http://schemas.microsoft.com/office/powerpoint/2010/main" val="3078768630"/>
              </p:ext>
            </p:extLst>
          </p:nvPr>
        </p:nvGraphicFramePr>
        <p:xfrm>
          <a:off x="4557201" y="2292120"/>
          <a:ext cx="3708000" cy="371988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extShape 1"/>
          <p:cNvSpPr txBox="1"/>
          <p:nvPr/>
        </p:nvSpPr>
        <p:spPr>
          <a:xfrm>
            <a:off x="457200" y="274680"/>
            <a:ext cx="7619760" cy="1142640"/>
          </a:xfrm>
          <a:prstGeom prst="rect">
            <a:avLst/>
          </a:prstGeom>
          <a:noFill/>
          <a:ln>
            <a:noFill/>
          </a:ln>
        </p:spPr>
        <p:txBody>
          <a:bodyPr anchor="ctr"/>
          <a:lstStyle/>
          <a:p>
            <a:pPr>
              <a:lnSpc>
                <a:spcPct val="100000"/>
              </a:lnSpc>
            </a:pPr>
            <a:r>
              <a:rPr lang="pt-BR" sz="4000" b="1" strike="noStrike" spc="-100" dirty="0">
                <a:solidFill>
                  <a:srgbClr val="00B050"/>
                </a:solidFill>
                <a:latin typeface="Century Gothic"/>
              </a:rPr>
              <a:t>Indicadores da UFGD</a:t>
            </a:r>
            <a:br>
              <a:rPr dirty="0"/>
            </a:br>
            <a:r>
              <a:rPr lang="pt-BR" sz="3600" b="1" strike="noStrike" spc="-100" dirty="0">
                <a:solidFill>
                  <a:srgbClr val="FFC000"/>
                </a:solidFill>
                <a:latin typeface="Century Gothic"/>
              </a:rPr>
              <a:t>Iniciação Científica</a:t>
            </a:r>
            <a:endParaRPr lang="pt-BR" sz="3600" b="0" strike="noStrike" spc="-1" dirty="0">
              <a:solidFill>
                <a:srgbClr val="2F2B20"/>
              </a:solidFill>
              <a:latin typeface="Calibri"/>
            </a:endParaRPr>
          </a:p>
        </p:txBody>
      </p:sp>
      <p:sp>
        <p:nvSpPr>
          <p:cNvPr id="173" name="TextShape 2"/>
          <p:cNvSpPr txBox="1"/>
          <p:nvPr/>
        </p:nvSpPr>
        <p:spPr>
          <a:xfrm>
            <a:off x="45720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Evolução do número de alunos ativos no PIBITI.</a:t>
            </a:r>
          </a:p>
        </p:txBody>
      </p:sp>
      <p:sp>
        <p:nvSpPr>
          <p:cNvPr id="174" name="TextShape 3"/>
          <p:cNvSpPr txBox="1"/>
          <p:nvPr/>
        </p:nvSpPr>
        <p:spPr>
          <a:xfrm>
            <a:off x="441972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PIBITI em dezembro de 2017 - por Faculdade.</a:t>
            </a:r>
          </a:p>
        </p:txBody>
      </p:sp>
      <p:graphicFrame>
        <p:nvGraphicFramePr>
          <p:cNvPr id="176" name="Gráfico 175"/>
          <p:cNvGraphicFramePr/>
          <p:nvPr>
            <p:extLst>
              <p:ext uri="{D42A27DB-BD31-4B8C-83A1-F6EECF244321}">
                <p14:modId xmlns:p14="http://schemas.microsoft.com/office/powerpoint/2010/main" val="3407235566"/>
              </p:ext>
            </p:extLst>
          </p:nvPr>
        </p:nvGraphicFramePr>
        <p:xfrm>
          <a:off x="457200" y="2188757"/>
          <a:ext cx="3708000" cy="360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7" name="Gráfico 176"/>
          <p:cNvGraphicFramePr/>
          <p:nvPr>
            <p:extLst>
              <p:ext uri="{D42A27DB-BD31-4B8C-83A1-F6EECF244321}">
                <p14:modId xmlns:p14="http://schemas.microsoft.com/office/powerpoint/2010/main" val="1471863564"/>
              </p:ext>
            </p:extLst>
          </p:nvPr>
        </p:nvGraphicFramePr>
        <p:xfrm>
          <a:off x="4356000" y="2181419"/>
          <a:ext cx="3708000" cy="3708000"/>
        </p:xfrm>
        <a:graphic>
          <a:graphicData uri="http://schemas.openxmlformats.org/drawingml/2006/chart">
            <c:chart xmlns:c="http://schemas.openxmlformats.org/drawingml/2006/chart" xmlns:r="http://schemas.openxmlformats.org/officeDocument/2006/relationships" r:id="rId4"/>
          </a:graphicData>
        </a:graphic>
      </p:graphicFrame>
      <p:sp>
        <p:nvSpPr>
          <p:cNvPr id="8" name="CustomShape 4">
            <a:extLst>
              <a:ext uri="{FF2B5EF4-FFF2-40B4-BE49-F238E27FC236}">
                <a16:creationId xmlns:a16="http://schemas.microsoft.com/office/drawing/2014/main" id="{F6F3544F-BF65-4570-B4A0-F0A2C5732771}"/>
              </a:ext>
            </a:extLst>
          </p:cNvPr>
          <p:cNvSpPr/>
          <p:nvPr/>
        </p:nvSpPr>
        <p:spPr>
          <a:xfrm>
            <a:off x="582480" y="6165720"/>
            <a:ext cx="7660800" cy="39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800" b="0" strike="noStrike" spc="-1" dirty="0">
                <a:solidFill>
                  <a:srgbClr val="000000"/>
                </a:solidFill>
                <a:latin typeface="Century Gothic" panose="020B0502020202020204" pitchFamily="34" charset="0"/>
              </a:rPr>
              <a:t>Fonte: COPQ/PROPP. Org.: DIPLAN/COPLAN/PROAP.</a:t>
            </a:r>
            <a:endParaRPr lang="pt-BR" sz="800" b="0" strike="noStrike" spc="-1" dirty="0">
              <a:latin typeface="Century Gothic" panose="020B0502020202020204" pitchFamily="34" charset="0"/>
            </a:endParaRPr>
          </a:p>
          <a:p>
            <a:pPr>
              <a:lnSpc>
                <a:spcPct val="100000"/>
              </a:lnSpc>
            </a:pPr>
            <a:r>
              <a:rPr lang="pt-BR" sz="800" b="0" strike="noStrike" spc="-1" dirty="0">
                <a:solidFill>
                  <a:srgbClr val="000000"/>
                </a:solidFill>
                <a:latin typeface="Century Gothic" panose="020B0502020202020204" pitchFamily="34" charset="0"/>
              </a:rPr>
              <a:t>Nota: Os editais de bolsas têm início em agosto e encerram-se em julho do ano subsequente.</a:t>
            </a:r>
            <a:endParaRPr lang="pt-BR" sz="800" b="0" strike="noStrike" spc="-1" dirty="0">
              <a:latin typeface="Century Gothic" panose="020B0502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TextShape 1"/>
          <p:cNvSpPr txBox="1"/>
          <p:nvPr/>
        </p:nvSpPr>
        <p:spPr>
          <a:xfrm>
            <a:off x="457200" y="274680"/>
            <a:ext cx="7619760" cy="1142640"/>
          </a:xfrm>
          <a:prstGeom prst="rect">
            <a:avLst/>
          </a:prstGeom>
          <a:noFill/>
          <a:ln>
            <a:noFill/>
          </a:ln>
        </p:spPr>
        <p:txBody>
          <a:bodyPr anchor="ctr"/>
          <a:lstStyle/>
          <a:p>
            <a:pPr>
              <a:lnSpc>
                <a:spcPct val="100000"/>
              </a:lnSpc>
            </a:pPr>
            <a:r>
              <a:rPr lang="pt-BR" sz="4000" b="1" strike="noStrike" spc="-100">
                <a:solidFill>
                  <a:srgbClr val="00B050"/>
                </a:solidFill>
                <a:latin typeface="Century Gothic"/>
              </a:rPr>
              <a:t>Indicadores da UFGD</a:t>
            </a:r>
            <a:br/>
            <a:r>
              <a:rPr lang="pt-BR" sz="3600" b="1" strike="noStrike" spc="-100">
                <a:solidFill>
                  <a:srgbClr val="FFC000"/>
                </a:solidFill>
                <a:latin typeface="Century Gothic"/>
              </a:rPr>
              <a:t>Iniciação Científica</a:t>
            </a:r>
            <a:endParaRPr lang="pt-BR" sz="3600" b="0" strike="noStrike" spc="-1">
              <a:solidFill>
                <a:srgbClr val="2F2B20"/>
              </a:solidFill>
              <a:latin typeface="Calibri"/>
            </a:endParaRPr>
          </a:p>
        </p:txBody>
      </p:sp>
      <p:sp>
        <p:nvSpPr>
          <p:cNvPr id="179" name="TextShape 2"/>
          <p:cNvSpPr txBox="1"/>
          <p:nvPr/>
        </p:nvSpPr>
        <p:spPr>
          <a:xfrm>
            <a:off x="45720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PIBITI - 2016/2017 - por mês.</a:t>
            </a:r>
          </a:p>
        </p:txBody>
      </p:sp>
      <p:sp>
        <p:nvSpPr>
          <p:cNvPr id="180" name="TextShape 3"/>
          <p:cNvSpPr txBox="1"/>
          <p:nvPr/>
        </p:nvSpPr>
        <p:spPr>
          <a:xfrm>
            <a:off x="441972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PIBITI - 2017/2018 - por mês.</a:t>
            </a:r>
          </a:p>
        </p:txBody>
      </p:sp>
      <p:graphicFrame>
        <p:nvGraphicFramePr>
          <p:cNvPr id="182" name="Gráfico 181"/>
          <p:cNvGraphicFramePr/>
          <p:nvPr/>
        </p:nvGraphicFramePr>
        <p:xfrm>
          <a:off x="432000" y="2304000"/>
          <a:ext cx="3708000" cy="3708000"/>
        </p:xfrm>
        <a:graphic>
          <a:graphicData uri="http://schemas.openxmlformats.org/drawingml/2006/chart">
            <c:chart xmlns:c="http://schemas.openxmlformats.org/drawingml/2006/chart" xmlns:r="http://schemas.openxmlformats.org/officeDocument/2006/relationships" r:id="rId3"/>
          </a:graphicData>
        </a:graphic>
      </p:graphicFrame>
      <p:sp>
        <p:nvSpPr>
          <p:cNvPr id="8" name="CustomShape 4">
            <a:extLst>
              <a:ext uri="{FF2B5EF4-FFF2-40B4-BE49-F238E27FC236}">
                <a16:creationId xmlns:a16="http://schemas.microsoft.com/office/drawing/2014/main" id="{3CF94E09-0A2F-48A2-96A5-529E5C21C94A}"/>
              </a:ext>
            </a:extLst>
          </p:cNvPr>
          <p:cNvSpPr/>
          <p:nvPr/>
        </p:nvSpPr>
        <p:spPr>
          <a:xfrm>
            <a:off x="582480" y="6165720"/>
            <a:ext cx="7660800" cy="39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800" b="0" strike="noStrike" spc="-1" dirty="0">
                <a:solidFill>
                  <a:srgbClr val="000000"/>
                </a:solidFill>
                <a:latin typeface="Century Gothic" panose="020B0502020202020204" pitchFamily="34" charset="0"/>
              </a:rPr>
              <a:t>Fonte: COPQ/PROPP. Org.: DIPLAN/COPLAN/PROAP.</a:t>
            </a:r>
            <a:endParaRPr lang="pt-BR" sz="800" b="0" strike="noStrike" spc="-1" dirty="0">
              <a:latin typeface="Century Gothic" panose="020B0502020202020204" pitchFamily="34" charset="0"/>
            </a:endParaRPr>
          </a:p>
          <a:p>
            <a:pPr>
              <a:lnSpc>
                <a:spcPct val="100000"/>
              </a:lnSpc>
            </a:pPr>
            <a:r>
              <a:rPr lang="pt-BR" sz="800" b="0" strike="noStrike" spc="-1" dirty="0">
                <a:solidFill>
                  <a:srgbClr val="000000"/>
                </a:solidFill>
                <a:latin typeface="Century Gothic" panose="020B0502020202020204" pitchFamily="34" charset="0"/>
              </a:rPr>
              <a:t>Nota: Os editais de bolsas têm início em agosto e encerram-se em julho do ano subsequente.</a:t>
            </a:r>
            <a:endParaRPr lang="pt-BR" sz="800" b="0" strike="noStrike" spc="-1" dirty="0">
              <a:latin typeface="Century Gothic" panose="020B0502020202020204" pitchFamily="34" charset="0"/>
            </a:endParaRPr>
          </a:p>
        </p:txBody>
      </p:sp>
      <p:graphicFrame>
        <p:nvGraphicFramePr>
          <p:cNvPr id="9" name="Gráfico 8">
            <a:extLst>
              <a:ext uri="{FF2B5EF4-FFF2-40B4-BE49-F238E27FC236}">
                <a16:creationId xmlns:a16="http://schemas.microsoft.com/office/drawing/2014/main" id="{00000000-0008-0000-0C00-00000C000000}"/>
              </a:ext>
            </a:extLst>
          </p:cNvPr>
          <p:cNvGraphicFramePr>
            <a:graphicFrameLocks/>
          </p:cNvGraphicFramePr>
          <p:nvPr>
            <p:extLst>
              <p:ext uri="{D42A27DB-BD31-4B8C-83A1-F6EECF244321}">
                <p14:modId xmlns:p14="http://schemas.microsoft.com/office/powerpoint/2010/main" val="272463405"/>
              </p:ext>
            </p:extLst>
          </p:nvPr>
        </p:nvGraphicFramePr>
        <p:xfrm>
          <a:off x="4419720" y="2328120"/>
          <a:ext cx="3845481" cy="368388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TextShape 1"/>
          <p:cNvSpPr txBox="1"/>
          <p:nvPr/>
        </p:nvSpPr>
        <p:spPr>
          <a:xfrm>
            <a:off x="457200" y="274680"/>
            <a:ext cx="7619760" cy="1142640"/>
          </a:xfrm>
          <a:prstGeom prst="rect">
            <a:avLst/>
          </a:prstGeom>
          <a:noFill/>
          <a:ln>
            <a:noFill/>
          </a:ln>
        </p:spPr>
        <p:txBody>
          <a:bodyPr anchor="ctr"/>
          <a:lstStyle/>
          <a:p>
            <a:pPr>
              <a:lnSpc>
                <a:spcPct val="100000"/>
              </a:lnSpc>
            </a:pPr>
            <a:r>
              <a:rPr lang="pt-BR" sz="4000" b="1" strike="noStrike" spc="-100" dirty="0">
                <a:solidFill>
                  <a:srgbClr val="00B050"/>
                </a:solidFill>
                <a:latin typeface="Century Gothic"/>
              </a:rPr>
              <a:t>Indicadores da UFGD</a:t>
            </a:r>
            <a:br>
              <a:rPr dirty="0"/>
            </a:br>
            <a:r>
              <a:rPr lang="pt-BR" sz="3600" b="1" strike="noStrike" spc="-100" dirty="0">
                <a:solidFill>
                  <a:srgbClr val="FFC000"/>
                </a:solidFill>
                <a:latin typeface="Century Gothic" panose="020B0502020202020204" pitchFamily="34" charset="0"/>
              </a:rPr>
              <a:t>Iniciação Científica</a:t>
            </a:r>
            <a:endParaRPr lang="pt-BR" sz="3600" b="0" strike="noStrike" spc="-1" dirty="0">
              <a:solidFill>
                <a:srgbClr val="2F2B20"/>
              </a:solidFill>
              <a:latin typeface="Century Gothic" panose="020B0502020202020204" pitchFamily="34" charset="0"/>
            </a:endParaRPr>
          </a:p>
        </p:txBody>
      </p:sp>
      <p:sp>
        <p:nvSpPr>
          <p:cNvPr id="185" name="TextShape 2"/>
          <p:cNvSpPr txBox="1"/>
          <p:nvPr/>
        </p:nvSpPr>
        <p:spPr>
          <a:xfrm>
            <a:off x="58248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Evolução do número de alunos ativos no PIBIC-EM.</a:t>
            </a:r>
          </a:p>
        </p:txBody>
      </p:sp>
      <p:sp>
        <p:nvSpPr>
          <p:cNvPr id="186" name="TextShape 3"/>
          <p:cNvSpPr txBox="1"/>
          <p:nvPr/>
        </p:nvSpPr>
        <p:spPr>
          <a:xfrm>
            <a:off x="445338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PIBIC-EM em dezembro de 2017 - por Faculdade.</a:t>
            </a:r>
          </a:p>
        </p:txBody>
      </p:sp>
      <p:graphicFrame>
        <p:nvGraphicFramePr>
          <p:cNvPr id="188" name="Gráfico 187"/>
          <p:cNvGraphicFramePr/>
          <p:nvPr>
            <p:extLst>
              <p:ext uri="{D42A27DB-BD31-4B8C-83A1-F6EECF244321}">
                <p14:modId xmlns:p14="http://schemas.microsoft.com/office/powerpoint/2010/main" val="3743466295"/>
              </p:ext>
            </p:extLst>
          </p:nvPr>
        </p:nvGraphicFramePr>
        <p:xfrm>
          <a:off x="582480" y="2169711"/>
          <a:ext cx="3708000" cy="370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9" name="Gráfico 188"/>
          <p:cNvGraphicFramePr/>
          <p:nvPr>
            <p:extLst>
              <p:ext uri="{D42A27DB-BD31-4B8C-83A1-F6EECF244321}">
                <p14:modId xmlns:p14="http://schemas.microsoft.com/office/powerpoint/2010/main" val="2341306819"/>
              </p:ext>
            </p:extLst>
          </p:nvPr>
        </p:nvGraphicFramePr>
        <p:xfrm>
          <a:off x="4428000" y="2185608"/>
          <a:ext cx="3708000" cy="3636000"/>
        </p:xfrm>
        <a:graphic>
          <a:graphicData uri="http://schemas.openxmlformats.org/drawingml/2006/chart">
            <c:chart xmlns:c="http://schemas.openxmlformats.org/drawingml/2006/chart" xmlns:r="http://schemas.openxmlformats.org/officeDocument/2006/relationships" r:id="rId4"/>
          </a:graphicData>
        </a:graphic>
      </p:graphicFrame>
      <p:sp>
        <p:nvSpPr>
          <p:cNvPr id="8" name="CustomShape 4">
            <a:extLst>
              <a:ext uri="{FF2B5EF4-FFF2-40B4-BE49-F238E27FC236}">
                <a16:creationId xmlns:a16="http://schemas.microsoft.com/office/drawing/2014/main" id="{4BFA1FE1-5CD2-4E52-9043-9DD3FE648358}"/>
              </a:ext>
            </a:extLst>
          </p:cNvPr>
          <p:cNvSpPr/>
          <p:nvPr/>
        </p:nvSpPr>
        <p:spPr>
          <a:xfrm>
            <a:off x="582480" y="6165720"/>
            <a:ext cx="7660800" cy="39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800" b="0" strike="noStrike" spc="-1" dirty="0">
                <a:solidFill>
                  <a:srgbClr val="000000"/>
                </a:solidFill>
                <a:latin typeface="Century Gothic" panose="020B0502020202020204" pitchFamily="34" charset="0"/>
              </a:rPr>
              <a:t>Fonte: COPQ/PROPP. Org.: DIPLAN/COPLAN/PROAP.</a:t>
            </a:r>
            <a:endParaRPr lang="pt-BR" sz="800" b="0" strike="noStrike" spc="-1" dirty="0">
              <a:latin typeface="Century Gothic" panose="020B0502020202020204" pitchFamily="34" charset="0"/>
            </a:endParaRPr>
          </a:p>
          <a:p>
            <a:pPr>
              <a:lnSpc>
                <a:spcPct val="100000"/>
              </a:lnSpc>
            </a:pPr>
            <a:r>
              <a:rPr lang="pt-BR" sz="800" b="0" strike="noStrike" spc="-1" dirty="0">
                <a:solidFill>
                  <a:srgbClr val="000000"/>
                </a:solidFill>
                <a:latin typeface="Century Gothic" panose="020B0502020202020204" pitchFamily="34" charset="0"/>
              </a:rPr>
              <a:t>Nota: Os editais de bolsas têm início em agosto e encerram-se em julho do ano subsequente.</a:t>
            </a:r>
            <a:endParaRPr lang="pt-BR" sz="800" b="0" strike="noStrike" spc="-1" dirty="0">
              <a:latin typeface="Century Gothic" panose="020B0502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TextShape 1"/>
          <p:cNvSpPr txBox="1"/>
          <p:nvPr/>
        </p:nvSpPr>
        <p:spPr>
          <a:xfrm>
            <a:off x="457200" y="274680"/>
            <a:ext cx="7619760" cy="1142640"/>
          </a:xfrm>
          <a:prstGeom prst="rect">
            <a:avLst/>
          </a:prstGeom>
          <a:noFill/>
          <a:ln>
            <a:noFill/>
          </a:ln>
        </p:spPr>
        <p:txBody>
          <a:bodyPr anchor="ctr"/>
          <a:lstStyle/>
          <a:p>
            <a:pPr>
              <a:lnSpc>
                <a:spcPct val="100000"/>
              </a:lnSpc>
            </a:pPr>
            <a:r>
              <a:rPr lang="pt-BR" sz="4000" b="1" strike="noStrike" spc="-100">
                <a:solidFill>
                  <a:srgbClr val="00B050"/>
                </a:solidFill>
                <a:latin typeface="Century Gothic"/>
              </a:rPr>
              <a:t>Indicadores da UFGD</a:t>
            </a:r>
            <a:br/>
            <a:r>
              <a:rPr lang="pt-BR" sz="3600" b="1" strike="noStrike" spc="-100">
                <a:solidFill>
                  <a:srgbClr val="FFC000"/>
                </a:solidFill>
                <a:latin typeface="Century Gothic"/>
              </a:rPr>
              <a:t>Iniciação Científica</a:t>
            </a:r>
            <a:endParaRPr lang="pt-BR" sz="3600" b="0" strike="noStrike" spc="-1">
              <a:solidFill>
                <a:srgbClr val="2F2B20"/>
              </a:solidFill>
              <a:latin typeface="Calibri"/>
            </a:endParaRPr>
          </a:p>
        </p:txBody>
      </p:sp>
      <p:sp>
        <p:nvSpPr>
          <p:cNvPr id="191" name="TextShape 2"/>
          <p:cNvSpPr txBox="1"/>
          <p:nvPr/>
        </p:nvSpPr>
        <p:spPr>
          <a:xfrm>
            <a:off x="58248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PIBIC-EM - 2016/2017 - por mês*.</a:t>
            </a:r>
          </a:p>
        </p:txBody>
      </p:sp>
      <p:sp>
        <p:nvSpPr>
          <p:cNvPr id="192" name="TextShape 3"/>
          <p:cNvSpPr txBox="1"/>
          <p:nvPr/>
        </p:nvSpPr>
        <p:spPr>
          <a:xfrm>
            <a:off x="441972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PIBIC-EM - 2017/2018 - por mês*.</a:t>
            </a:r>
          </a:p>
        </p:txBody>
      </p:sp>
      <p:graphicFrame>
        <p:nvGraphicFramePr>
          <p:cNvPr id="194" name="Gráfico 193"/>
          <p:cNvGraphicFramePr/>
          <p:nvPr/>
        </p:nvGraphicFramePr>
        <p:xfrm>
          <a:off x="576000" y="2340000"/>
          <a:ext cx="3708000" cy="3708000"/>
        </p:xfrm>
        <a:graphic>
          <a:graphicData uri="http://schemas.openxmlformats.org/drawingml/2006/chart">
            <c:chart xmlns:c="http://schemas.openxmlformats.org/drawingml/2006/chart" xmlns:r="http://schemas.openxmlformats.org/officeDocument/2006/relationships" r:id="rId3"/>
          </a:graphicData>
        </a:graphic>
      </p:graphicFrame>
      <p:sp>
        <p:nvSpPr>
          <p:cNvPr id="8" name="CustomShape 4">
            <a:extLst>
              <a:ext uri="{FF2B5EF4-FFF2-40B4-BE49-F238E27FC236}">
                <a16:creationId xmlns:a16="http://schemas.microsoft.com/office/drawing/2014/main" id="{DB2D3C8C-9ABA-47EB-B33E-FF1F8A30F40D}"/>
              </a:ext>
            </a:extLst>
          </p:cNvPr>
          <p:cNvSpPr/>
          <p:nvPr/>
        </p:nvSpPr>
        <p:spPr>
          <a:xfrm>
            <a:off x="582480" y="6165720"/>
            <a:ext cx="7660800" cy="39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800" b="0" strike="noStrike" spc="-1" dirty="0">
                <a:solidFill>
                  <a:srgbClr val="000000"/>
                </a:solidFill>
                <a:latin typeface="Century Gothic" panose="020B0502020202020204" pitchFamily="34" charset="0"/>
              </a:rPr>
              <a:t>Fonte: COPQ/PROPP. Org.: DIPLAN/COPLAN/PROAP.</a:t>
            </a:r>
            <a:endParaRPr lang="pt-BR" sz="800" b="0" strike="noStrike" spc="-1" dirty="0">
              <a:latin typeface="Century Gothic" panose="020B0502020202020204" pitchFamily="34" charset="0"/>
            </a:endParaRPr>
          </a:p>
          <a:p>
            <a:pPr>
              <a:lnSpc>
                <a:spcPct val="100000"/>
              </a:lnSpc>
            </a:pPr>
            <a:r>
              <a:rPr lang="pt-BR" sz="800" b="0" strike="noStrike" spc="-1" dirty="0">
                <a:solidFill>
                  <a:srgbClr val="000000"/>
                </a:solidFill>
                <a:latin typeface="Century Gothic" panose="020B0502020202020204" pitchFamily="34" charset="0"/>
              </a:rPr>
              <a:t>Nota: Os editais de bolsas têm início em agosto e encerram-se em julho do ano subsequente.</a:t>
            </a:r>
            <a:endParaRPr lang="pt-BR" sz="800" b="0" strike="noStrike" spc="-1" dirty="0">
              <a:latin typeface="Century Gothic" panose="020B0502020202020204" pitchFamily="34" charset="0"/>
            </a:endParaRPr>
          </a:p>
        </p:txBody>
      </p:sp>
      <p:graphicFrame>
        <p:nvGraphicFramePr>
          <p:cNvPr id="9" name="Gráfico 8">
            <a:extLst>
              <a:ext uri="{FF2B5EF4-FFF2-40B4-BE49-F238E27FC236}">
                <a16:creationId xmlns:a16="http://schemas.microsoft.com/office/drawing/2014/main" id="{00000000-0008-0000-0E00-00000C000000}"/>
              </a:ext>
            </a:extLst>
          </p:cNvPr>
          <p:cNvGraphicFramePr>
            <a:graphicFrameLocks/>
          </p:cNvGraphicFramePr>
          <p:nvPr>
            <p:extLst>
              <p:ext uri="{D42A27DB-BD31-4B8C-83A1-F6EECF244321}">
                <p14:modId xmlns:p14="http://schemas.microsoft.com/office/powerpoint/2010/main" val="2781831544"/>
              </p:ext>
            </p:extLst>
          </p:nvPr>
        </p:nvGraphicFramePr>
        <p:xfrm>
          <a:off x="4419720" y="2407641"/>
          <a:ext cx="3845481" cy="364036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TextShape 1"/>
          <p:cNvSpPr txBox="1"/>
          <p:nvPr/>
        </p:nvSpPr>
        <p:spPr>
          <a:xfrm>
            <a:off x="457200" y="274680"/>
            <a:ext cx="7619760" cy="1142640"/>
          </a:xfrm>
          <a:prstGeom prst="rect">
            <a:avLst/>
          </a:prstGeom>
          <a:noFill/>
          <a:ln>
            <a:noFill/>
          </a:ln>
        </p:spPr>
        <p:txBody>
          <a:bodyPr anchor="ctr"/>
          <a:lstStyle/>
          <a:p>
            <a:pPr>
              <a:lnSpc>
                <a:spcPct val="100000"/>
              </a:lnSpc>
            </a:pPr>
            <a:r>
              <a:rPr lang="pt-BR" sz="4000" b="1" strike="noStrike" spc="-100" dirty="0">
                <a:solidFill>
                  <a:srgbClr val="00B050"/>
                </a:solidFill>
                <a:latin typeface="Century Gothic"/>
              </a:rPr>
              <a:t>Indicadores da UFGD</a:t>
            </a:r>
            <a:br>
              <a:rPr dirty="0"/>
            </a:br>
            <a:r>
              <a:rPr lang="pt-BR" sz="3600" b="1" strike="noStrike" spc="-100" dirty="0">
                <a:solidFill>
                  <a:srgbClr val="FFC000"/>
                </a:solidFill>
                <a:latin typeface="Century Gothic" panose="020B0502020202020204" pitchFamily="34" charset="0"/>
              </a:rPr>
              <a:t>Iniciação Científica</a:t>
            </a:r>
            <a:endParaRPr lang="pt-BR" sz="3600" b="0" strike="noStrike" spc="-1" dirty="0">
              <a:solidFill>
                <a:srgbClr val="2F2B20"/>
              </a:solidFill>
              <a:latin typeface="Century Gothic" panose="020B0502020202020204" pitchFamily="34" charset="0"/>
            </a:endParaRPr>
          </a:p>
        </p:txBody>
      </p:sp>
      <p:sp>
        <p:nvSpPr>
          <p:cNvPr id="185" name="TextShape 2"/>
          <p:cNvSpPr txBox="1"/>
          <p:nvPr/>
        </p:nvSpPr>
        <p:spPr>
          <a:xfrm>
            <a:off x="58248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Evolução do número de alunos ativos no PIBIC-PNAES.</a:t>
            </a:r>
          </a:p>
        </p:txBody>
      </p:sp>
      <p:sp>
        <p:nvSpPr>
          <p:cNvPr id="186" name="TextShape 3"/>
          <p:cNvSpPr txBox="1"/>
          <p:nvPr/>
        </p:nvSpPr>
        <p:spPr>
          <a:xfrm>
            <a:off x="441972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PIBIC-PNAES em dezembro de 2017 - por Faculdade.</a:t>
            </a:r>
          </a:p>
        </p:txBody>
      </p:sp>
      <p:sp>
        <p:nvSpPr>
          <p:cNvPr id="8" name="CustomShape 4">
            <a:extLst>
              <a:ext uri="{FF2B5EF4-FFF2-40B4-BE49-F238E27FC236}">
                <a16:creationId xmlns:a16="http://schemas.microsoft.com/office/drawing/2014/main" id="{4BFA1FE1-5CD2-4E52-9043-9DD3FE648358}"/>
              </a:ext>
            </a:extLst>
          </p:cNvPr>
          <p:cNvSpPr/>
          <p:nvPr/>
        </p:nvSpPr>
        <p:spPr>
          <a:xfrm>
            <a:off x="582480" y="6165720"/>
            <a:ext cx="7660800" cy="39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800" b="0" strike="noStrike" spc="-1" dirty="0">
                <a:solidFill>
                  <a:srgbClr val="000000"/>
                </a:solidFill>
                <a:latin typeface="Century Gothic" panose="020B0502020202020204" pitchFamily="34" charset="0"/>
              </a:rPr>
              <a:t>Fonte: COPQ/PROPP. Org.: DIPLAN/COPLAN/PROAP.</a:t>
            </a:r>
            <a:endParaRPr lang="pt-BR" sz="800" b="0" strike="noStrike" spc="-1" dirty="0">
              <a:latin typeface="Century Gothic" panose="020B0502020202020204" pitchFamily="34" charset="0"/>
            </a:endParaRPr>
          </a:p>
          <a:p>
            <a:pPr>
              <a:lnSpc>
                <a:spcPct val="100000"/>
              </a:lnSpc>
            </a:pPr>
            <a:r>
              <a:rPr lang="pt-BR" sz="800" b="0" strike="noStrike" spc="-1" dirty="0">
                <a:solidFill>
                  <a:srgbClr val="000000"/>
                </a:solidFill>
                <a:latin typeface="Century Gothic" panose="020B0502020202020204" pitchFamily="34" charset="0"/>
              </a:rPr>
              <a:t>Nota: Os editais de bolsas têm início em agosto e encerram-se em julho do ano subsequente.</a:t>
            </a:r>
            <a:endParaRPr lang="pt-BR" sz="800" b="0" strike="noStrike" spc="-1" dirty="0">
              <a:latin typeface="Century Gothic" panose="020B0502020202020204" pitchFamily="34" charset="0"/>
            </a:endParaRPr>
          </a:p>
        </p:txBody>
      </p:sp>
      <p:graphicFrame>
        <p:nvGraphicFramePr>
          <p:cNvPr id="9" name="Gráfico 8">
            <a:extLst>
              <a:ext uri="{FF2B5EF4-FFF2-40B4-BE49-F238E27FC236}">
                <a16:creationId xmlns:a16="http://schemas.microsoft.com/office/drawing/2014/main" id="{D73B32F5-3138-43E7-9AB6-225056DF8A3A}"/>
              </a:ext>
            </a:extLst>
          </p:cNvPr>
          <p:cNvGraphicFramePr>
            <a:graphicFrameLocks/>
          </p:cNvGraphicFramePr>
          <p:nvPr>
            <p:extLst>
              <p:ext uri="{D42A27DB-BD31-4B8C-83A1-F6EECF244321}">
                <p14:modId xmlns:p14="http://schemas.microsoft.com/office/powerpoint/2010/main" val="3430420496"/>
              </p:ext>
            </p:extLst>
          </p:nvPr>
        </p:nvGraphicFramePr>
        <p:xfrm>
          <a:off x="582480" y="2164903"/>
          <a:ext cx="3647612" cy="36074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Gráfico 9">
            <a:extLst>
              <a:ext uri="{FF2B5EF4-FFF2-40B4-BE49-F238E27FC236}">
                <a16:creationId xmlns:a16="http://schemas.microsoft.com/office/drawing/2014/main" id="{BBE75DC6-2882-4C9E-98A3-A0F5D614B4F8}"/>
              </a:ext>
            </a:extLst>
          </p:cNvPr>
          <p:cNvGraphicFramePr/>
          <p:nvPr>
            <p:extLst>
              <p:ext uri="{D42A27DB-BD31-4B8C-83A1-F6EECF244321}">
                <p14:modId xmlns:p14="http://schemas.microsoft.com/office/powerpoint/2010/main" val="1669758800"/>
              </p:ext>
            </p:extLst>
          </p:nvPr>
        </p:nvGraphicFramePr>
        <p:xfrm>
          <a:off x="4412880" y="2174400"/>
          <a:ext cx="3708000" cy="3636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08994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457200" y="274680"/>
            <a:ext cx="7619760" cy="1142640"/>
          </a:xfrm>
          <a:prstGeom prst="rect">
            <a:avLst/>
          </a:prstGeom>
          <a:noFill/>
          <a:ln>
            <a:noFill/>
          </a:ln>
        </p:spPr>
        <p:txBody>
          <a:bodyPr anchor="ctr"/>
          <a:lstStyle/>
          <a:p>
            <a:pPr>
              <a:lnSpc>
                <a:spcPct val="100000"/>
              </a:lnSpc>
            </a:pPr>
            <a:r>
              <a:rPr lang="pt-BR" sz="4000" b="1" strike="noStrike" spc="-100">
                <a:solidFill>
                  <a:srgbClr val="00B050"/>
                </a:solidFill>
                <a:latin typeface="Century Gothic"/>
              </a:rPr>
              <a:t>Indicadores da UFGD</a:t>
            </a:r>
            <a:br/>
            <a:r>
              <a:rPr lang="pt-BR" sz="3600" b="1" strike="noStrike" spc="-100">
                <a:solidFill>
                  <a:srgbClr val="FFC000"/>
                </a:solidFill>
                <a:latin typeface="Century Gothic"/>
              </a:rPr>
              <a:t>Iniciação Científica</a:t>
            </a:r>
            <a:endParaRPr lang="pt-BR" sz="3600" b="0" strike="noStrike" spc="-1">
              <a:solidFill>
                <a:srgbClr val="2F2B20"/>
              </a:solidFill>
              <a:latin typeface="Calibri"/>
            </a:endParaRPr>
          </a:p>
        </p:txBody>
      </p:sp>
      <p:sp>
        <p:nvSpPr>
          <p:cNvPr id="95" name="TextShape 2"/>
          <p:cNvSpPr txBox="1"/>
          <p:nvPr/>
        </p:nvSpPr>
        <p:spPr>
          <a:xfrm>
            <a:off x="45720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p>
            <a:pPr algn="ctr">
              <a:lnSpc>
                <a:spcPct val="100000"/>
              </a:lnSpc>
              <a:spcBef>
                <a:spcPts val="281"/>
              </a:spcBef>
            </a:pPr>
            <a:r>
              <a:rPr lang="pt-BR" sz="1400" b="1" strike="noStrike" spc="-1" dirty="0">
                <a:solidFill>
                  <a:srgbClr val="FFFFFF"/>
                </a:solidFill>
                <a:latin typeface="Century Gothic"/>
              </a:rPr>
              <a:t>Número máximo de bolsas de Iniciação Científica disponibilizadas 2016/2017.</a:t>
            </a:r>
            <a:endParaRPr lang="pt-BR" sz="1400" b="0" strike="noStrike" spc="-1" dirty="0">
              <a:solidFill>
                <a:srgbClr val="2F2B20"/>
              </a:solidFill>
              <a:latin typeface="Calibri"/>
            </a:endParaRPr>
          </a:p>
        </p:txBody>
      </p:sp>
      <p:sp>
        <p:nvSpPr>
          <p:cNvPr id="96" name="TextShape 3"/>
          <p:cNvSpPr txBox="1"/>
          <p:nvPr/>
        </p:nvSpPr>
        <p:spPr>
          <a:xfrm>
            <a:off x="441972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Número máximo de bolsas de Iniciação Científica disponibilizadas 2017/2018.</a:t>
            </a:r>
          </a:p>
        </p:txBody>
      </p:sp>
      <p:sp>
        <p:nvSpPr>
          <p:cNvPr id="97" name="CustomShape 4"/>
          <p:cNvSpPr/>
          <p:nvPr/>
        </p:nvSpPr>
        <p:spPr>
          <a:xfrm>
            <a:off x="619200" y="5975394"/>
            <a:ext cx="7660800" cy="2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pt-BR" sz="800" b="0" strike="noStrike" spc="-1" dirty="0">
                <a:solidFill>
                  <a:srgbClr val="2F2B20"/>
                </a:solidFill>
                <a:latin typeface="Century Gothic" panose="020B0502020202020204" pitchFamily="34" charset="0"/>
              </a:rPr>
              <a:t>Fonte: COPQ/PROPP. Org.: DIPLAN/COPLAN/PROAP.</a:t>
            </a:r>
          </a:p>
          <a:p>
            <a:pPr algn="just">
              <a:lnSpc>
                <a:spcPct val="100000"/>
              </a:lnSpc>
            </a:pPr>
            <a:r>
              <a:rPr lang="pt-BR" sz="800" spc="-1" dirty="0">
                <a:latin typeface="Century Gothic" panose="020B0502020202020204" pitchFamily="34" charset="0"/>
              </a:rPr>
              <a:t>Nota: </a:t>
            </a:r>
          </a:p>
          <a:p>
            <a:pPr algn="just">
              <a:lnSpc>
                <a:spcPct val="100000"/>
              </a:lnSpc>
            </a:pPr>
            <a:r>
              <a:rPr lang="pt-BR" sz="800" spc="-1" dirty="0">
                <a:latin typeface="Century Gothic" panose="020B0502020202020204" pitchFamily="34" charset="0"/>
              </a:rPr>
              <a:t>*Os programas PIVIC, PIVIC-FC, e PIBIC/PNAES não possuem um número máximo de vagas de bolsas disponibilizadas, as quais dependem da quantidade de projetos cadastrados neste programas. Com relação as vagas disponíveis para os demais programas, destaca-se que elas referem-se ao período de 2016/2017 e 2017/2018, uma vez que os programas iniciam-se no segundo semestre de cada ano.</a:t>
            </a:r>
          </a:p>
          <a:p>
            <a:pPr algn="just">
              <a:lnSpc>
                <a:spcPct val="100000"/>
              </a:lnSpc>
            </a:pPr>
            <a:r>
              <a:rPr lang="pt-BR" sz="800" b="0" strike="noStrike" spc="-1" dirty="0">
                <a:latin typeface="Century Gothic" panose="020B0502020202020204" pitchFamily="34" charset="0"/>
              </a:rPr>
              <a:t>** Programa</a:t>
            </a:r>
            <a:r>
              <a:rPr lang="pt-BR" sz="800" spc="-1" dirty="0">
                <a:latin typeface="Century Gothic" panose="020B0502020202020204" pitchFamily="34" charset="0"/>
              </a:rPr>
              <a:t> extinto.</a:t>
            </a:r>
            <a:endParaRPr lang="pt-BR" sz="800" b="0" strike="noStrike" spc="-1" dirty="0">
              <a:latin typeface="Century Gothic" panose="020B0502020202020204" pitchFamily="34" charset="0"/>
            </a:endParaRPr>
          </a:p>
        </p:txBody>
      </p:sp>
      <p:graphicFrame>
        <p:nvGraphicFramePr>
          <p:cNvPr id="99" name="Gráfico 98"/>
          <p:cNvGraphicFramePr/>
          <p:nvPr>
            <p:extLst>
              <p:ext uri="{D42A27DB-BD31-4B8C-83A1-F6EECF244321}">
                <p14:modId xmlns:p14="http://schemas.microsoft.com/office/powerpoint/2010/main" val="2082889009"/>
              </p:ext>
            </p:extLst>
          </p:nvPr>
        </p:nvGraphicFramePr>
        <p:xfrm>
          <a:off x="435600" y="2169702"/>
          <a:ext cx="3668400" cy="360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áfico 7">
            <a:extLst>
              <a:ext uri="{FF2B5EF4-FFF2-40B4-BE49-F238E27FC236}">
                <a16:creationId xmlns:a16="http://schemas.microsoft.com/office/drawing/2014/main" id="{E7D80A70-6EA5-451B-88B4-F6E8EC9DCDCE}"/>
              </a:ext>
            </a:extLst>
          </p:cNvPr>
          <p:cNvGraphicFramePr/>
          <p:nvPr>
            <p:extLst>
              <p:ext uri="{D42A27DB-BD31-4B8C-83A1-F6EECF244321}">
                <p14:modId xmlns:p14="http://schemas.microsoft.com/office/powerpoint/2010/main" val="3636416510"/>
              </p:ext>
            </p:extLst>
          </p:nvPr>
        </p:nvGraphicFramePr>
        <p:xfrm>
          <a:off x="4449600" y="2188755"/>
          <a:ext cx="3708000" cy="35640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TextShape 1"/>
          <p:cNvSpPr txBox="1"/>
          <p:nvPr/>
        </p:nvSpPr>
        <p:spPr>
          <a:xfrm>
            <a:off x="457200" y="274680"/>
            <a:ext cx="7619760" cy="1142640"/>
          </a:xfrm>
          <a:prstGeom prst="rect">
            <a:avLst/>
          </a:prstGeom>
          <a:noFill/>
          <a:ln>
            <a:noFill/>
          </a:ln>
        </p:spPr>
        <p:txBody>
          <a:bodyPr anchor="ctr"/>
          <a:lstStyle/>
          <a:p>
            <a:pPr>
              <a:lnSpc>
                <a:spcPct val="100000"/>
              </a:lnSpc>
            </a:pPr>
            <a:r>
              <a:rPr lang="pt-BR" sz="4000" b="1" strike="noStrike" spc="-100">
                <a:solidFill>
                  <a:srgbClr val="00B050"/>
                </a:solidFill>
                <a:latin typeface="Century Gothic"/>
              </a:rPr>
              <a:t>Indicadores da UFGD</a:t>
            </a:r>
            <a:br/>
            <a:r>
              <a:rPr lang="pt-BR" sz="3600" b="1" strike="noStrike" spc="-100">
                <a:solidFill>
                  <a:srgbClr val="FFC000"/>
                </a:solidFill>
                <a:latin typeface="Century Gothic"/>
              </a:rPr>
              <a:t>Iniciação Científica</a:t>
            </a:r>
            <a:endParaRPr lang="pt-BR" sz="3600" b="0" strike="noStrike" spc="-1">
              <a:solidFill>
                <a:srgbClr val="2F2B20"/>
              </a:solidFill>
              <a:latin typeface="Calibri"/>
            </a:endParaRPr>
          </a:p>
        </p:txBody>
      </p:sp>
      <p:sp>
        <p:nvSpPr>
          <p:cNvPr id="197" name="TextShape 2"/>
          <p:cNvSpPr txBox="1"/>
          <p:nvPr/>
        </p:nvSpPr>
        <p:spPr>
          <a:xfrm>
            <a:off x="58248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PIBIC-PNAES - 2016/2017 - por mês*.</a:t>
            </a:r>
          </a:p>
        </p:txBody>
      </p:sp>
      <p:sp>
        <p:nvSpPr>
          <p:cNvPr id="198" name="TextShape 3"/>
          <p:cNvSpPr txBox="1"/>
          <p:nvPr/>
        </p:nvSpPr>
        <p:spPr>
          <a:xfrm>
            <a:off x="441972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PIBIC-PNAES - 2017/2018 - por mês**.</a:t>
            </a:r>
          </a:p>
        </p:txBody>
      </p:sp>
      <p:graphicFrame>
        <p:nvGraphicFramePr>
          <p:cNvPr id="8" name="Gráfico 7">
            <a:extLst>
              <a:ext uri="{FF2B5EF4-FFF2-40B4-BE49-F238E27FC236}">
                <a16:creationId xmlns:a16="http://schemas.microsoft.com/office/drawing/2014/main" id="{C233E480-3C61-4036-853B-96C346440FDF}"/>
              </a:ext>
            </a:extLst>
          </p:cNvPr>
          <p:cNvGraphicFramePr>
            <a:graphicFrameLocks/>
          </p:cNvGraphicFramePr>
          <p:nvPr>
            <p:extLst>
              <p:ext uri="{D42A27DB-BD31-4B8C-83A1-F6EECF244321}">
                <p14:modId xmlns:p14="http://schemas.microsoft.com/office/powerpoint/2010/main" val="2330728882"/>
              </p:ext>
            </p:extLst>
          </p:nvPr>
        </p:nvGraphicFramePr>
        <p:xfrm>
          <a:off x="566579" y="2178195"/>
          <a:ext cx="3657240" cy="3630706"/>
        </p:xfrm>
        <a:graphic>
          <a:graphicData uri="http://schemas.openxmlformats.org/drawingml/2006/chart">
            <c:chart xmlns:c="http://schemas.openxmlformats.org/drawingml/2006/chart" xmlns:r="http://schemas.openxmlformats.org/officeDocument/2006/relationships" r:id="rId3"/>
          </a:graphicData>
        </a:graphic>
      </p:graphicFrame>
      <p:sp>
        <p:nvSpPr>
          <p:cNvPr id="9" name="CustomShape 4">
            <a:extLst>
              <a:ext uri="{FF2B5EF4-FFF2-40B4-BE49-F238E27FC236}">
                <a16:creationId xmlns:a16="http://schemas.microsoft.com/office/drawing/2014/main" id="{162AA2FC-C8FC-4FDB-BC42-92E88347BF92}"/>
              </a:ext>
            </a:extLst>
          </p:cNvPr>
          <p:cNvSpPr/>
          <p:nvPr/>
        </p:nvSpPr>
        <p:spPr>
          <a:xfrm>
            <a:off x="582480" y="6165720"/>
            <a:ext cx="7660800" cy="39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800" b="0" strike="noStrike" spc="-1" dirty="0">
                <a:solidFill>
                  <a:srgbClr val="000000"/>
                </a:solidFill>
                <a:latin typeface="Century Gothic" panose="020B0502020202020204" pitchFamily="34" charset="0"/>
              </a:rPr>
              <a:t>Fonte: COPQ/PROPP. Org.: DIPLAN/COPLAN/PROAP.</a:t>
            </a:r>
            <a:endParaRPr lang="pt-BR" sz="800" b="0" strike="noStrike" spc="-1" dirty="0">
              <a:latin typeface="Century Gothic" panose="020B0502020202020204" pitchFamily="34" charset="0"/>
            </a:endParaRPr>
          </a:p>
          <a:p>
            <a:pPr>
              <a:lnSpc>
                <a:spcPct val="100000"/>
              </a:lnSpc>
            </a:pPr>
            <a:r>
              <a:rPr lang="pt-BR" sz="800" b="0" strike="noStrike" spc="-1" dirty="0">
                <a:solidFill>
                  <a:srgbClr val="000000"/>
                </a:solidFill>
                <a:latin typeface="Century Gothic" panose="020B0502020202020204" pitchFamily="34" charset="0"/>
              </a:rPr>
              <a:t>Nota: Os editais de bolsas têm início em agosto e encerram-se em julho do ano subsequente.</a:t>
            </a:r>
            <a:endParaRPr lang="pt-BR" sz="800" b="0" strike="noStrike" spc="-1" dirty="0">
              <a:latin typeface="Century Gothic" panose="020B0502020202020204" pitchFamily="34" charset="0"/>
            </a:endParaRPr>
          </a:p>
        </p:txBody>
      </p:sp>
      <p:graphicFrame>
        <p:nvGraphicFramePr>
          <p:cNvPr id="10" name="Gráfico 9">
            <a:extLst>
              <a:ext uri="{FF2B5EF4-FFF2-40B4-BE49-F238E27FC236}">
                <a16:creationId xmlns:a16="http://schemas.microsoft.com/office/drawing/2014/main" id="{D272757D-39B5-4B95-A968-F247FB57B933}"/>
              </a:ext>
            </a:extLst>
          </p:cNvPr>
          <p:cNvGraphicFramePr>
            <a:graphicFrameLocks/>
          </p:cNvGraphicFramePr>
          <p:nvPr>
            <p:extLst>
              <p:ext uri="{D42A27DB-BD31-4B8C-83A1-F6EECF244321}">
                <p14:modId xmlns:p14="http://schemas.microsoft.com/office/powerpoint/2010/main" val="2853540800"/>
              </p:ext>
            </p:extLst>
          </p:nvPr>
        </p:nvGraphicFramePr>
        <p:xfrm>
          <a:off x="4403819" y="2174398"/>
          <a:ext cx="3861382" cy="363070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extShape 1"/>
          <p:cNvSpPr txBox="1"/>
          <p:nvPr/>
        </p:nvSpPr>
        <p:spPr>
          <a:xfrm>
            <a:off x="457200" y="274680"/>
            <a:ext cx="7619760" cy="1142640"/>
          </a:xfrm>
          <a:prstGeom prst="rect">
            <a:avLst/>
          </a:prstGeom>
          <a:noFill/>
          <a:ln>
            <a:noFill/>
          </a:ln>
        </p:spPr>
        <p:txBody>
          <a:bodyPr anchor="ctr"/>
          <a:lstStyle/>
          <a:p>
            <a:pPr>
              <a:lnSpc>
                <a:spcPct val="100000"/>
              </a:lnSpc>
            </a:pPr>
            <a:r>
              <a:rPr lang="pt-BR" sz="4000" b="1" strike="noStrike" spc="-100">
                <a:solidFill>
                  <a:srgbClr val="00B050"/>
                </a:solidFill>
                <a:latin typeface="Century Gothic"/>
              </a:rPr>
              <a:t>Indicadores da UFGD</a:t>
            </a:r>
            <a:br/>
            <a:r>
              <a:rPr lang="pt-BR" sz="3600" b="1" strike="noStrike" spc="-100">
                <a:solidFill>
                  <a:srgbClr val="FFC000"/>
                </a:solidFill>
                <a:latin typeface="Century Gothic"/>
              </a:rPr>
              <a:t>Iniciação Científica</a:t>
            </a:r>
            <a:endParaRPr lang="pt-BR" sz="3600" b="0" strike="noStrike" spc="-1">
              <a:solidFill>
                <a:srgbClr val="2F2B20"/>
              </a:solidFill>
              <a:latin typeface="Calibri"/>
            </a:endParaRPr>
          </a:p>
        </p:txBody>
      </p:sp>
      <p:sp>
        <p:nvSpPr>
          <p:cNvPr id="203" name="TextShape 2"/>
          <p:cNvSpPr txBox="1"/>
          <p:nvPr/>
        </p:nvSpPr>
        <p:spPr>
          <a:xfrm>
            <a:off x="582480" y="1535040"/>
            <a:ext cx="704952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Evolução do número de alunos ativos no Programa Jovens Talentos*.</a:t>
            </a:r>
          </a:p>
        </p:txBody>
      </p:sp>
      <p:sp>
        <p:nvSpPr>
          <p:cNvPr id="204" name="CustomShape 3"/>
          <p:cNvSpPr/>
          <p:nvPr/>
        </p:nvSpPr>
        <p:spPr>
          <a:xfrm>
            <a:off x="582480" y="6165720"/>
            <a:ext cx="7660800" cy="39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800" b="0" strike="noStrike" spc="-1" dirty="0">
                <a:solidFill>
                  <a:srgbClr val="000000"/>
                </a:solidFill>
                <a:latin typeface="Century Gothic" panose="020B0502020202020204" pitchFamily="34" charset="0"/>
              </a:rPr>
              <a:t>Fonte: COPQ/PROPP. Org.: DIPLAN/COPLAN/PROAP.</a:t>
            </a:r>
            <a:endParaRPr lang="pt-BR" sz="800" b="0" strike="noStrike" spc="-1" dirty="0">
              <a:latin typeface="Century Gothic" panose="020B0502020202020204" pitchFamily="34" charset="0"/>
            </a:endParaRPr>
          </a:p>
          <a:p>
            <a:pPr>
              <a:lnSpc>
                <a:spcPct val="100000"/>
              </a:lnSpc>
            </a:pPr>
            <a:r>
              <a:rPr lang="pt-BR" sz="800" b="0" strike="noStrike" spc="-1" dirty="0">
                <a:solidFill>
                  <a:srgbClr val="000000"/>
                </a:solidFill>
                <a:latin typeface="Century Gothic" panose="020B0502020202020204" pitchFamily="34" charset="0"/>
              </a:rPr>
              <a:t>Nota: Programa Extinto.</a:t>
            </a:r>
            <a:endParaRPr lang="pt-BR" sz="800" b="0" strike="noStrike" spc="-1" dirty="0">
              <a:latin typeface="Century Gothic" panose="020B0502020202020204" pitchFamily="34" charset="0"/>
            </a:endParaRPr>
          </a:p>
        </p:txBody>
      </p:sp>
      <p:graphicFrame>
        <p:nvGraphicFramePr>
          <p:cNvPr id="205" name="Gráfico 204"/>
          <p:cNvGraphicFramePr/>
          <p:nvPr>
            <p:extLst>
              <p:ext uri="{D42A27DB-BD31-4B8C-83A1-F6EECF244321}">
                <p14:modId xmlns:p14="http://schemas.microsoft.com/office/powerpoint/2010/main" val="3516958594"/>
              </p:ext>
            </p:extLst>
          </p:nvPr>
        </p:nvGraphicFramePr>
        <p:xfrm>
          <a:off x="540000" y="2448000"/>
          <a:ext cx="7092000" cy="363564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TextShape 1"/>
          <p:cNvSpPr txBox="1"/>
          <p:nvPr/>
        </p:nvSpPr>
        <p:spPr>
          <a:xfrm>
            <a:off x="457200" y="274680"/>
            <a:ext cx="7619760" cy="1142640"/>
          </a:xfrm>
          <a:prstGeom prst="rect">
            <a:avLst/>
          </a:prstGeom>
          <a:noFill/>
          <a:ln>
            <a:noFill/>
          </a:ln>
        </p:spPr>
        <p:txBody>
          <a:bodyPr anchor="ctr"/>
          <a:lstStyle/>
          <a:p>
            <a:pPr>
              <a:lnSpc>
                <a:spcPct val="100000"/>
              </a:lnSpc>
            </a:pPr>
            <a:r>
              <a:rPr lang="pt-BR" sz="4000" b="1" strike="noStrike" spc="-100">
                <a:solidFill>
                  <a:srgbClr val="00B050"/>
                </a:solidFill>
                <a:latin typeface="Century Gothic"/>
              </a:rPr>
              <a:t>Indicadores da UFGD</a:t>
            </a:r>
            <a:br/>
            <a:r>
              <a:rPr lang="pt-BR" sz="3600" b="1" strike="noStrike" spc="-100">
                <a:solidFill>
                  <a:srgbClr val="FFC000"/>
                </a:solidFill>
                <a:latin typeface="Century Gothic"/>
              </a:rPr>
              <a:t>Iniciação Científica</a:t>
            </a:r>
            <a:endParaRPr lang="pt-BR" sz="3600" b="0" strike="noStrike" spc="-1">
              <a:solidFill>
                <a:srgbClr val="2F2B20"/>
              </a:solidFill>
              <a:latin typeface="Calibri"/>
            </a:endParaRPr>
          </a:p>
        </p:txBody>
      </p:sp>
      <p:sp>
        <p:nvSpPr>
          <p:cNvPr id="207" name="CustomShape 2"/>
          <p:cNvSpPr/>
          <p:nvPr/>
        </p:nvSpPr>
        <p:spPr>
          <a:xfrm>
            <a:off x="582480" y="6165720"/>
            <a:ext cx="7660800" cy="394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800" b="0" strike="noStrike" spc="-1">
                <a:solidFill>
                  <a:srgbClr val="000000"/>
                </a:solidFill>
                <a:latin typeface="Century Gothic" panose="020B0502020202020204" pitchFamily="34" charset="0"/>
              </a:rPr>
              <a:t>Fonte: COPQ/PROPP. Org.: DIPLAN/COPLAN/PROAP.</a:t>
            </a:r>
            <a:endParaRPr lang="pt-BR" sz="800" b="0" strike="noStrike" spc="-1">
              <a:latin typeface="Century Gothic" panose="020B0502020202020204" pitchFamily="34" charset="0"/>
            </a:endParaRPr>
          </a:p>
          <a:p>
            <a:pPr>
              <a:lnSpc>
                <a:spcPct val="100000"/>
              </a:lnSpc>
            </a:pPr>
            <a:endParaRPr lang="pt-BR" sz="800" b="0" strike="noStrike" spc="-1">
              <a:latin typeface="Century Gothic" panose="020B0502020202020204" pitchFamily="34" charset="0"/>
            </a:endParaRPr>
          </a:p>
        </p:txBody>
      </p:sp>
      <p:graphicFrame>
        <p:nvGraphicFramePr>
          <p:cNvPr id="208" name="Gráfico 207"/>
          <p:cNvGraphicFramePr/>
          <p:nvPr>
            <p:extLst>
              <p:ext uri="{D42A27DB-BD31-4B8C-83A1-F6EECF244321}">
                <p14:modId xmlns:p14="http://schemas.microsoft.com/office/powerpoint/2010/main" val="455883472"/>
              </p:ext>
            </p:extLst>
          </p:nvPr>
        </p:nvGraphicFramePr>
        <p:xfrm>
          <a:off x="731519" y="2339755"/>
          <a:ext cx="6782463" cy="302796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Shape 2">
            <a:extLst>
              <a:ext uri="{FF2B5EF4-FFF2-40B4-BE49-F238E27FC236}">
                <a16:creationId xmlns:a16="http://schemas.microsoft.com/office/drawing/2014/main" id="{5B00D737-CEEE-4D33-864E-8F8AAC1CD006}"/>
              </a:ext>
            </a:extLst>
          </p:cNvPr>
          <p:cNvSpPr txBox="1"/>
          <p:nvPr/>
        </p:nvSpPr>
        <p:spPr>
          <a:xfrm>
            <a:off x="582480" y="1535040"/>
            <a:ext cx="704952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Evolução do número de trabalhos da Iniciação Científica apresentados no ENEPEX.</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457200" y="274680"/>
            <a:ext cx="7619760" cy="1142640"/>
          </a:xfrm>
          <a:prstGeom prst="rect">
            <a:avLst/>
          </a:prstGeom>
          <a:noFill/>
          <a:ln>
            <a:noFill/>
          </a:ln>
        </p:spPr>
        <p:txBody>
          <a:bodyPr anchor="ctr"/>
          <a:lstStyle/>
          <a:p>
            <a:pPr>
              <a:lnSpc>
                <a:spcPct val="100000"/>
              </a:lnSpc>
            </a:pPr>
            <a:r>
              <a:rPr lang="pt-BR" sz="4000" b="1" strike="noStrike" spc="-100">
                <a:solidFill>
                  <a:srgbClr val="00B050"/>
                </a:solidFill>
                <a:latin typeface="Century Gothic"/>
              </a:rPr>
              <a:t>Indicadores da UFGD</a:t>
            </a:r>
            <a:br/>
            <a:r>
              <a:rPr lang="pt-BR" sz="3600" b="1" strike="noStrike" spc="-100">
                <a:solidFill>
                  <a:srgbClr val="FFC000"/>
                </a:solidFill>
                <a:latin typeface="Century Gothic"/>
              </a:rPr>
              <a:t>Iniciação Científica</a:t>
            </a:r>
            <a:endParaRPr lang="pt-BR" sz="3600" b="0" strike="noStrike" spc="-1">
              <a:solidFill>
                <a:srgbClr val="2F2B20"/>
              </a:solidFill>
              <a:latin typeface="Calibri"/>
            </a:endParaRPr>
          </a:p>
        </p:txBody>
      </p:sp>
      <p:sp>
        <p:nvSpPr>
          <p:cNvPr id="96" name="TextShape 3"/>
          <p:cNvSpPr txBox="1"/>
          <p:nvPr/>
        </p:nvSpPr>
        <p:spPr>
          <a:xfrm>
            <a:off x="515629" y="156215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nos Programas de Iniciação Científica em dezembro de 2017.</a:t>
            </a:r>
          </a:p>
        </p:txBody>
      </p:sp>
      <p:sp>
        <p:nvSpPr>
          <p:cNvPr id="97" name="CustomShape 4"/>
          <p:cNvSpPr/>
          <p:nvPr/>
        </p:nvSpPr>
        <p:spPr>
          <a:xfrm>
            <a:off x="619200" y="6192000"/>
            <a:ext cx="7660800" cy="2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800" b="0" strike="noStrike" spc="-1" dirty="0">
                <a:solidFill>
                  <a:srgbClr val="2F2B20"/>
                </a:solidFill>
                <a:latin typeface="Century Gothic"/>
              </a:rPr>
              <a:t>Fonte: COPQ/PROPP. Org.: DIPLAN/COPLAN/PROAP.</a:t>
            </a:r>
            <a:endParaRPr lang="pt-BR" sz="800" b="0" strike="noStrike" spc="-1" dirty="0">
              <a:latin typeface="Arial"/>
            </a:endParaRPr>
          </a:p>
        </p:txBody>
      </p:sp>
      <p:graphicFrame>
        <p:nvGraphicFramePr>
          <p:cNvPr id="98" name="Gráfico 97"/>
          <p:cNvGraphicFramePr/>
          <p:nvPr>
            <p:extLst>
              <p:ext uri="{D42A27DB-BD31-4B8C-83A1-F6EECF244321}">
                <p14:modId xmlns:p14="http://schemas.microsoft.com/office/powerpoint/2010/main" val="1507251456"/>
              </p:ext>
            </p:extLst>
          </p:nvPr>
        </p:nvGraphicFramePr>
        <p:xfrm>
          <a:off x="489004" y="2217853"/>
          <a:ext cx="3702960" cy="353556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Shape 3">
            <a:extLst>
              <a:ext uri="{FF2B5EF4-FFF2-40B4-BE49-F238E27FC236}">
                <a16:creationId xmlns:a16="http://schemas.microsoft.com/office/drawing/2014/main" id="{81F3E4C2-9D2F-4B02-B5B2-ED4A20F72295}"/>
              </a:ext>
            </a:extLst>
          </p:cNvPr>
          <p:cNvSpPr txBox="1"/>
          <p:nvPr/>
        </p:nvSpPr>
        <p:spPr>
          <a:xfrm>
            <a:off x="441972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sz="1100" dirty="0"/>
              <a:t>Situação do número de alunos ativos nos Programas de Iniciação Científica em dezembro de 2017- por Faculdade.</a:t>
            </a:r>
          </a:p>
        </p:txBody>
      </p:sp>
      <p:graphicFrame>
        <p:nvGraphicFramePr>
          <p:cNvPr id="10" name="Gráfico 9">
            <a:extLst>
              <a:ext uri="{FF2B5EF4-FFF2-40B4-BE49-F238E27FC236}">
                <a16:creationId xmlns:a16="http://schemas.microsoft.com/office/drawing/2014/main" id="{00000000-0008-0000-0200-000005000000}"/>
              </a:ext>
            </a:extLst>
          </p:cNvPr>
          <p:cNvGraphicFramePr>
            <a:graphicFrameLocks/>
          </p:cNvGraphicFramePr>
          <p:nvPr>
            <p:extLst>
              <p:ext uri="{D42A27DB-BD31-4B8C-83A1-F6EECF244321}">
                <p14:modId xmlns:p14="http://schemas.microsoft.com/office/powerpoint/2010/main" val="1674463124"/>
              </p:ext>
            </p:extLst>
          </p:nvPr>
        </p:nvGraphicFramePr>
        <p:xfrm>
          <a:off x="4419720" y="2178241"/>
          <a:ext cx="3778075" cy="353555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36265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extShape 1"/>
          <p:cNvSpPr txBox="1"/>
          <p:nvPr/>
        </p:nvSpPr>
        <p:spPr>
          <a:xfrm>
            <a:off x="457200" y="274680"/>
            <a:ext cx="7619760" cy="1142640"/>
          </a:xfrm>
          <a:prstGeom prst="rect">
            <a:avLst/>
          </a:prstGeom>
          <a:noFill/>
          <a:ln>
            <a:noFill/>
          </a:ln>
        </p:spPr>
        <p:txBody>
          <a:bodyPr anchor="ctr"/>
          <a:lstStyle/>
          <a:p>
            <a:pPr>
              <a:lnSpc>
                <a:spcPct val="100000"/>
              </a:lnSpc>
            </a:pPr>
            <a:r>
              <a:rPr lang="pt-BR" sz="4000" b="1" strike="noStrike" spc="-100" dirty="0">
                <a:solidFill>
                  <a:srgbClr val="00B050"/>
                </a:solidFill>
                <a:latin typeface="Century Gothic"/>
              </a:rPr>
              <a:t>Indicadores da UFGD</a:t>
            </a:r>
            <a:br>
              <a:rPr dirty="0"/>
            </a:br>
            <a:r>
              <a:rPr lang="pt-BR" sz="3600" b="1" strike="noStrike" spc="-100" dirty="0">
                <a:solidFill>
                  <a:srgbClr val="FFC000"/>
                </a:solidFill>
                <a:latin typeface="Century Gothic" panose="020B0502020202020204" pitchFamily="34" charset="0"/>
              </a:rPr>
              <a:t>Iniciação Científica</a:t>
            </a:r>
            <a:endParaRPr lang="pt-BR" sz="3600" b="0" strike="noStrike" spc="-1" dirty="0">
              <a:solidFill>
                <a:srgbClr val="2F2B20"/>
              </a:solidFill>
              <a:latin typeface="Century Gothic" panose="020B0502020202020204" pitchFamily="34" charset="0"/>
            </a:endParaRPr>
          </a:p>
        </p:txBody>
      </p:sp>
      <p:sp>
        <p:nvSpPr>
          <p:cNvPr id="108" name="TextShape 2"/>
          <p:cNvSpPr txBox="1"/>
          <p:nvPr/>
        </p:nvSpPr>
        <p:spPr>
          <a:xfrm>
            <a:off x="44568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Evolução da Quantidade de Bolsas Disponibilizadas 2016/2017 - 2017/2018.</a:t>
            </a:r>
          </a:p>
        </p:txBody>
      </p:sp>
      <p:sp>
        <p:nvSpPr>
          <p:cNvPr id="109" name="TextShape 3"/>
          <p:cNvSpPr txBox="1"/>
          <p:nvPr/>
        </p:nvSpPr>
        <p:spPr>
          <a:xfrm>
            <a:off x="441972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Programas de Iniciação Científica - 2016/2017 - por mês.</a:t>
            </a:r>
          </a:p>
        </p:txBody>
      </p:sp>
      <p:sp>
        <p:nvSpPr>
          <p:cNvPr id="110" name="CustomShape 4"/>
          <p:cNvSpPr/>
          <p:nvPr/>
        </p:nvSpPr>
        <p:spPr>
          <a:xfrm>
            <a:off x="582480" y="6165720"/>
            <a:ext cx="7660800" cy="39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800" b="0" strike="noStrike" spc="-1" dirty="0">
                <a:solidFill>
                  <a:srgbClr val="2F2B20"/>
                </a:solidFill>
                <a:latin typeface="Century Gothic" panose="020B0502020202020204" pitchFamily="34" charset="0"/>
              </a:rPr>
              <a:t>Fonte: COPQ/PROPP. Org.: DIPLAN/COPLAN/PROAP.</a:t>
            </a:r>
            <a:endParaRPr lang="pt-BR" sz="800" b="0" strike="noStrike" spc="-1" dirty="0">
              <a:latin typeface="Century Gothic" panose="020B0502020202020204" pitchFamily="34" charset="0"/>
            </a:endParaRPr>
          </a:p>
          <a:p>
            <a:pPr>
              <a:lnSpc>
                <a:spcPct val="100000"/>
              </a:lnSpc>
            </a:pPr>
            <a:r>
              <a:rPr lang="pt-BR" sz="800" b="0" strike="noStrike" spc="-1" dirty="0">
                <a:solidFill>
                  <a:srgbClr val="2F2B20"/>
                </a:solidFill>
                <a:latin typeface="Century Gothic" panose="020B0502020202020204" pitchFamily="34" charset="0"/>
              </a:rPr>
              <a:t>Nota:</a:t>
            </a:r>
          </a:p>
          <a:p>
            <a:pPr algn="just">
              <a:lnSpc>
                <a:spcPct val="100000"/>
              </a:lnSpc>
            </a:pPr>
            <a:r>
              <a:rPr lang="pt-BR" sz="800" spc="-1" dirty="0">
                <a:solidFill>
                  <a:srgbClr val="2F2B20"/>
                </a:solidFill>
                <a:latin typeface="Century Gothic"/>
              </a:rPr>
              <a:t>*Os editais de bolsas têm início em agosto e encerram-se em julho do ano subsequente. Portanto, o</a:t>
            </a:r>
            <a:r>
              <a:rPr lang="pt-BR" sz="800" spc="-1" dirty="0">
                <a:latin typeface="Century Gothic" panose="020B0502020202020204" pitchFamily="34" charset="0"/>
              </a:rPr>
              <a:t>s dados dos meses de agosto a dezembro referem-se ao exercício de 2016; já os dados dos meses de janeiro a julho são referentes ao exercício de 2017.</a:t>
            </a:r>
            <a:endParaRPr lang="pt-BR" sz="800" b="0" strike="noStrike" spc="-1" dirty="0">
              <a:latin typeface="Century Gothic" panose="020B0502020202020204" pitchFamily="34" charset="0"/>
            </a:endParaRPr>
          </a:p>
        </p:txBody>
      </p:sp>
      <p:graphicFrame>
        <p:nvGraphicFramePr>
          <p:cNvPr id="111" name="Gráfico 110"/>
          <p:cNvGraphicFramePr/>
          <p:nvPr>
            <p:extLst>
              <p:ext uri="{D42A27DB-BD31-4B8C-83A1-F6EECF244321}">
                <p14:modId xmlns:p14="http://schemas.microsoft.com/office/powerpoint/2010/main" val="1765319585"/>
              </p:ext>
            </p:extLst>
          </p:nvPr>
        </p:nvGraphicFramePr>
        <p:xfrm>
          <a:off x="396000" y="2184735"/>
          <a:ext cx="3708000" cy="370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2" name="Gráfico 111"/>
          <p:cNvGraphicFramePr/>
          <p:nvPr>
            <p:extLst>
              <p:ext uri="{D42A27DB-BD31-4B8C-83A1-F6EECF244321}">
                <p14:modId xmlns:p14="http://schemas.microsoft.com/office/powerpoint/2010/main" val="842161529"/>
              </p:ext>
            </p:extLst>
          </p:nvPr>
        </p:nvGraphicFramePr>
        <p:xfrm>
          <a:off x="4390560" y="2177879"/>
          <a:ext cx="3709440" cy="3585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TextShape 1"/>
          <p:cNvSpPr txBox="1"/>
          <p:nvPr/>
        </p:nvSpPr>
        <p:spPr>
          <a:xfrm>
            <a:off x="457200" y="274680"/>
            <a:ext cx="7619760" cy="1142640"/>
          </a:xfrm>
          <a:prstGeom prst="rect">
            <a:avLst/>
          </a:prstGeom>
          <a:noFill/>
          <a:ln>
            <a:noFill/>
          </a:ln>
        </p:spPr>
        <p:txBody>
          <a:bodyPr anchor="ctr"/>
          <a:lstStyle/>
          <a:p>
            <a:pPr>
              <a:lnSpc>
                <a:spcPct val="100000"/>
              </a:lnSpc>
            </a:pPr>
            <a:r>
              <a:rPr lang="pt-BR" sz="4000" b="1" strike="noStrike" spc="-100">
                <a:solidFill>
                  <a:srgbClr val="00B050"/>
                </a:solidFill>
                <a:latin typeface="Century Gothic"/>
              </a:rPr>
              <a:t>Indicadores da UFGD</a:t>
            </a:r>
            <a:br/>
            <a:r>
              <a:rPr lang="pt-BR" sz="3600" b="1" strike="noStrike" spc="-100">
                <a:solidFill>
                  <a:srgbClr val="FFC000"/>
                </a:solidFill>
                <a:latin typeface="Century Gothic"/>
              </a:rPr>
              <a:t>Iniciação Científica</a:t>
            </a:r>
            <a:endParaRPr lang="pt-BR" sz="3600" b="0" strike="noStrike" spc="-1">
              <a:solidFill>
                <a:srgbClr val="2F2B20"/>
              </a:solidFill>
              <a:latin typeface="Calibri"/>
            </a:endParaRPr>
          </a:p>
        </p:txBody>
      </p:sp>
      <p:sp>
        <p:nvSpPr>
          <p:cNvPr id="114" name="TextShape 2"/>
          <p:cNvSpPr txBox="1"/>
          <p:nvPr/>
        </p:nvSpPr>
        <p:spPr>
          <a:xfrm>
            <a:off x="457200" y="1535040"/>
            <a:ext cx="699480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Programas de Iniciação Científica 2017/2018 - por mês*.</a:t>
            </a:r>
          </a:p>
        </p:txBody>
      </p:sp>
      <p:sp>
        <p:nvSpPr>
          <p:cNvPr id="115" name="CustomShape 3"/>
          <p:cNvSpPr/>
          <p:nvPr/>
        </p:nvSpPr>
        <p:spPr>
          <a:xfrm>
            <a:off x="582480" y="6165720"/>
            <a:ext cx="7660800" cy="39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800" b="0" strike="noStrike" spc="-1" dirty="0">
                <a:solidFill>
                  <a:srgbClr val="2F2B20"/>
                </a:solidFill>
                <a:latin typeface="Century Gothic"/>
              </a:rPr>
              <a:t>Fonte: COPQ/PROPP. Org.: DIPLAN/COPLAN/PROAP.</a:t>
            </a:r>
            <a:endParaRPr lang="pt-BR" sz="800" b="0" strike="noStrike" spc="-1" dirty="0">
              <a:latin typeface="Arial"/>
            </a:endParaRPr>
          </a:p>
          <a:p>
            <a:pPr>
              <a:lnSpc>
                <a:spcPct val="100000"/>
              </a:lnSpc>
            </a:pPr>
            <a:r>
              <a:rPr lang="pt-BR" sz="800" b="0" strike="noStrike" spc="-1" dirty="0">
                <a:solidFill>
                  <a:srgbClr val="2F2B20"/>
                </a:solidFill>
                <a:latin typeface="Century Gothic"/>
              </a:rPr>
              <a:t>Nota: </a:t>
            </a:r>
          </a:p>
          <a:p>
            <a:pPr algn="just">
              <a:lnSpc>
                <a:spcPct val="100000"/>
              </a:lnSpc>
            </a:pPr>
            <a:r>
              <a:rPr lang="pt-BR" sz="800" spc="-1" dirty="0">
                <a:solidFill>
                  <a:srgbClr val="2F2B20"/>
                </a:solidFill>
                <a:latin typeface="Century Gothic"/>
              </a:rPr>
              <a:t>*</a:t>
            </a:r>
            <a:r>
              <a:rPr lang="pt-BR" sz="800" b="0" strike="noStrike" spc="-1" dirty="0">
                <a:solidFill>
                  <a:srgbClr val="2F2B20"/>
                </a:solidFill>
                <a:latin typeface="Century Gothic"/>
              </a:rPr>
              <a:t>Os editais de bolsas têm início em agosto e encerram-se em julho do ano subsequente</a:t>
            </a:r>
            <a:r>
              <a:rPr lang="pt-BR" sz="800" spc="-1" dirty="0">
                <a:solidFill>
                  <a:srgbClr val="2F2B20"/>
                </a:solidFill>
                <a:latin typeface="Century Gothic"/>
              </a:rPr>
              <a:t>. Portanto, dados dos meses de agosto a dezembro referem-se ao exercício de 2017; já os dados dos meses de janeiro a julho são referentes ao exercício de 2018.</a:t>
            </a:r>
            <a:endParaRPr lang="pt-BR" sz="800" b="0" strike="noStrike" spc="-1" dirty="0">
              <a:latin typeface="Arial"/>
            </a:endParaRPr>
          </a:p>
        </p:txBody>
      </p:sp>
      <p:graphicFrame>
        <p:nvGraphicFramePr>
          <p:cNvPr id="7" name="Gráfico 6">
            <a:extLst>
              <a:ext uri="{FF2B5EF4-FFF2-40B4-BE49-F238E27FC236}">
                <a16:creationId xmlns:a16="http://schemas.microsoft.com/office/drawing/2014/main" id="{00000000-0008-0000-0200-000010000000}"/>
              </a:ext>
            </a:extLst>
          </p:cNvPr>
          <p:cNvGraphicFramePr>
            <a:graphicFrameLocks/>
          </p:cNvGraphicFramePr>
          <p:nvPr>
            <p:extLst>
              <p:ext uri="{D42A27DB-BD31-4B8C-83A1-F6EECF244321}">
                <p14:modId xmlns:p14="http://schemas.microsoft.com/office/powerpoint/2010/main" val="937925492"/>
              </p:ext>
            </p:extLst>
          </p:nvPr>
        </p:nvGraphicFramePr>
        <p:xfrm>
          <a:off x="516742" y="2292120"/>
          <a:ext cx="7368910" cy="355500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Shape 1"/>
          <p:cNvSpPr txBox="1"/>
          <p:nvPr/>
        </p:nvSpPr>
        <p:spPr>
          <a:xfrm>
            <a:off x="457200" y="274680"/>
            <a:ext cx="7619760" cy="1142640"/>
          </a:xfrm>
          <a:prstGeom prst="rect">
            <a:avLst/>
          </a:prstGeom>
          <a:noFill/>
          <a:ln>
            <a:noFill/>
          </a:ln>
        </p:spPr>
        <p:txBody>
          <a:bodyPr anchor="ctr"/>
          <a:lstStyle/>
          <a:p>
            <a:pPr>
              <a:lnSpc>
                <a:spcPct val="100000"/>
              </a:lnSpc>
            </a:pPr>
            <a:r>
              <a:rPr lang="pt-BR" sz="4000" b="1" strike="noStrike" spc="-100">
                <a:solidFill>
                  <a:srgbClr val="00B050"/>
                </a:solidFill>
                <a:latin typeface="Century Gothic"/>
              </a:rPr>
              <a:t>Indicadores da UFGD</a:t>
            </a:r>
            <a:br/>
            <a:r>
              <a:rPr lang="pt-BR" sz="3600" b="1" strike="noStrike" spc="-100">
                <a:solidFill>
                  <a:srgbClr val="FFC000"/>
                </a:solidFill>
                <a:latin typeface="Century Gothic"/>
              </a:rPr>
              <a:t>Iniciação Científica</a:t>
            </a:r>
            <a:endParaRPr lang="pt-BR" sz="3600" b="0" strike="noStrike" spc="-1">
              <a:solidFill>
                <a:srgbClr val="2F2B20"/>
              </a:solidFill>
              <a:latin typeface="Calibri"/>
            </a:endParaRPr>
          </a:p>
        </p:txBody>
      </p:sp>
      <p:sp>
        <p:nvSpPr>
          <p:cNvPr id="118" name="TextShape 2"/>
          <p:cNvSpPr txBox="1"/>
          <p:nvPr/>
        </p:nvSpPr>
        <p:spPr>
          <a:xfrm>
            <a:off x="356532"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Evolução do número de alunos ativos no PIVIC.</a:t>
            </a:r>
          </a:p>
        </p:txBody>
      </p:sp>
      <p:sp>
        <p:nvSpPr>
          <p:cNvPr id="119" name="TextShape 3"/>
          <p:cNvSpPr txBox="1"/>
          <p:nvPr/>
        </p:nvSpPr>
        <p:spPr>
          <a:xfrm>
            <a:off x="441972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PIVIC em dezembro de 2017 - por Faculdade.</a:t>
            </a:r>
          </a:p>
        </p:txBody>
      </p:sp>
      <p:sp>
        <p:nvSpPr>
          <p:cNvPr id="120" name="CustomShape 4"/>
          <p:cNvSpPr/>
          <p:nvPr/>
        </p:nvSpPr>
        <p:spPr>
          <a:xfrm>
            <a:off x="582480" y="6165720"/>
            <a:ext cx="7660800" cy="54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800" b="0" strike="noStrike" spc="-1" dirty="0">
                <a:solidFill>
                  <a:srgbClr val="000000"/>
                </a:solidFill>
                <a:latin typeface="Century Gothic" panose="020B0502020202020204" pitchFamily="34" charset="0"/>
              </a:rPr>
              <a:t>Fonte: COPQ/PROPP. Org.: DIPLAN/COPLAN/PROAP.</a:t>
            </a:r>
            <a:endParaRPr lang="pt-BR" sz="800" b="0" strike="noStrike" spc="-1" dirty="0">
              <a:latin typeface="Century Gothic" panose="020B0502020202020204" pitchFamily="34" charset="0"/>
            </a:endParaRPr>
          </a:p>
          <a:p>
            <a:pPr>
              <a:lnSpc>
                <a:spcPct val="100000"/>
              </a:lnSpc>
            </a:pPr>
            <a:r>
              <a:rPr lang="pt-BR" sz="800" b="0" strike="noStrike" spc="-1" dirty="0">
                <a:solidFill>
                  <a:srgbClr val="000000"/>
                </a:solidFill>
                <a:latin typeface="Century Gothic" panose="020B0502020202020204" pitchFamily="34" charset="0"/>
              </a:rPr>
              <a:t>Nota: Os editais de bolsas têm início em agosto e encerram-se em julho do ano subsequente.</a:t>
            </a:r>
            <a:endParaRPr lang="pt-BR" sz="800" b="0" strike="noStrike" spc="-1" dirty="0">
              <a:latin typeface="Century Gothic" panose="020B0502020202020204" pitchFamily="34" charset="0"/>
            </a:endParaRPr>
          </a:p>
          <a:p>
            <a:pPr>
              <a:lnSpc>
                <a:spcPct val="100000"/>
              </a:lnSpc>
            </a:pPr>
            <a:endParaRPr lang="pt-BR" sz="800" b="0" strike="noStrike" spc="-1" dirty="0">
              <a:latin typeface="Century Gothic" panose="020B0502020202020204" pitchFamily="34" charset="0"/>
            </a:endParaRPr>
          </a:p>
        </p:txBody>
      </p:sp>
      <p:graphicFrame>
        <p:nvGraphicFramePr>
          <p:cNvPr id="8" name="Gráfico 7">
            <a:extLst>
              <a:ext uri="{FF2B5EF4-FFF2-40B4-BE49-F238E27FC236}">
                <a16:creationId xmlns:a16="http://schemas.microsoft.com/office/drawing/2014/main" id="{00000000-0008-0000-0400-00000C000000}"/>
              </a:ext>
            </a:extLst>
          </p:cNvPr>
          <p:cNvGraphicFramePr>
            <a:graphicFrameLocks/>
          </p:cNvGraphicFramePr>
          <p:nvPr>
            <p:extLst>
              <p:ext uri="{D42A27DB-BD31-4B8C-83A1-F6EECF244321}">
                <p14:modId xmlns:p14="http://schemas.microsoft.com/office/powerpoint/2010/main" val="1567021439"/>
              </p:ext>
            </p:extLst>
          </p:nvPr>
        </p:nvGraphicFramePr>
        <p:xfrm>
          <a:off x="457201" y="2140708"/>
          <a:ext cx="3657240" cy="384879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áfico 8">
            <a:extLst>
              <a:ext uri="{FF2B5EF4-FFF2-40B4-BE49-F238E27FC236}">
                <a16:creationId xmlns:a16="http://schemas.microsoft.com/office/drawing/2014/main" id="{00000000-0008-0000-0400-000009000000}"/>
              </a:ext>
            </a:extLst>
          </p:cNvPr>
          <p:cNvGraphicFramePr>
            <a:graphicFrameLocks/>
          </p:cNvGraphicFramePr>
          <p:nvPr>
            <p:extLst>
              <p:ext uri="{D42A27DB-BD31-4B8C-83A1-F6EECF244321}">
                <p14:modId xmlns:p14="http://schemas.microsoft.com/office/powerpoint/2010/main" val="927072394"/>
              </p:ext>
            </p:extLst>
          </p:nvPr>
        </p:nvGraphicFramePr>
        <p:xfrm>
          <a:off x="4419721" y="2174400"/>
          <a:ext cx="3657240" cy="334194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extShape 1"/>
          <p:cNvSpPr txBox="1"/>
          <p:nvPr/>
        </p:nvSpPr>
        <p:spPr>
          <a:xfrm>
            <a:off x="457200" y="274680"/>
            <a:ext cx="7619760" cy="1142640"/>
          </a:xfrm>
          <a:prstGeom prst="rect">
            <a:avLst/>
          </a:prstGeom>
          <a:noFill/>
          <a:ln>
            <a:noFill/>
          </a:ln>
        </p:spPr>
        <p:txBody>
          <a:bodyPr anchor="ctr"/>
          <a:lstStyle/>
          <a:p>
            <a:pPr>
              <a:lnSpc>
                <a:spcPct val="100000"/>
              </a:lnSpc>
            </a:pPr>
            <a:r>
              <a:rPr lang="pt-BR" sz="4000" b="1" strike="noStrike" spc="-100">
                <a:solidFill>
                  <a:srgbClr val="00B050"/>
                </a:solidFill>
                <a:latin typeface="Century Gothic"/>
              </a:rPr>
              <a:t>Indicadores da UFGD</a:t>
            </a:r>
            <a:br/>
            <a:r>
              <a:rPr lang="pt-BR" sz="3600" b="1" strike="noStrike" spc="-100">
                <a:solidFill>
                  <a:srgbClr val="FFC000"/>
                </a:solidFill>
                <a:latin typeface="Century Gothic"/>
              </a:rPr>
              <a:t>Iniciação Científica</a:t>
            </a:r>
            <a:endParaRPr lang="pt-BR" sz="3600" b="0" strike="noStrike" spc="-1">
              <a:solidFill>
                <a:srgbClr val="2F2B20"/>
              </a:solidFill>
              <a:latin typeface="Calibri"/>
            </a:endParaRPr>
          </a:p>
        </p:txBody>
      </p:sp>
      <p:sp>
        <p:nvSpPr>
          <p:cNvPr id="124" name="TextShape 2"/>
          <p:cNvSpPr txBox="1"/>
          <p:nvPr/>
        </p:nvSpPr>
        <p:spPr>
          <a:xfrm>
            <a:off x="45720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PIVIC - 2016/2017 - por mês.</a:t>
            </a:r>
          </a:p>
        </p:txBody>
      </p:sp>
      <p:sp>
        <p:nvSpPr>
          <p:cNvPr id="125" name="TextShape 3"/>
          <p:cNvSpPr txBox="1"/>
          <p:nvPr/>
        </p:nvSpPr>
        <p:spPr>
          <a:xfrm>
            <a:off x="441972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PIVIC-  2017/2018 - por mês.</a:t>
            </a:r>
          </a:p>
        </p:txBody>
      </p:sp>
      <p:sp>
        <p:nvSpPr>
          <p:cNvPr id="126" name="CustomShape 4"/>
          <p:cNvSpPr/>
          <p:nvPr/>
        </p:nvSpPr>
        <p:spPr>
          <a:xfrm>
            <a:off x="582480" y="6165720"/>
            <a:ext cx="7660800" cy="39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800" b="0" strike="noStrike" spc="-1" dirty="0">
                <a:solidFill>
                  <a:srgbClr val="000000"/>
                </a:solidFill>
                <a:latin typeface="Century Gothic" panose="020B0502020202020204" pitchFamily="34" charset="0"/>
              </a:rPr>
              <a:t>Fonte: COPQ/PROPP. Org.: DIPLAN/COPLAN/PROAP.</a:t>
            </a:r>
            <a:endParaRPr lang="pt-BR" sz="800" b="0" strike="noStrike" spc="-1" dirty="0">
              <a:latin typeface="Century Gothic" panose="020B0502020202020204" pitchFamily="34" charset="0"/>
            </a:endParaRPr>
          </a:p>
          <a:p>
            <a:pPr>
              <a:lnSpc>
                <a:spcPct val="100000"/>
              </a:lnSpc>
            </a:pPr>
            <a:r>
              <a:rPr lang="pt-BR" sz="800" b="0" strike="noStrike" spc="-1" dirty="0">
                <a:solidFill>
                  <a:srgbClr val="000000"/>
                </a:solidFill>
                <a:latin typeface="Century Gothic" panose="020B0502020202020204" pitchFamily="34" charset="0"/>
              </a:rPr>
              <a:t>Nota: Os editais de bolsas têm início em agosto e encerram-se em julho do ano subsequente.</a:t>
            </a:r>
            <a:endParaRPr lang="pt-BR" sz="800" b="0" strike="noStrike" spc="-1" dirty="0">
              <a:latin typeface="Century Gothic" panose="020B0502020202020204" pitchFamily="34" charset="0"/>
            </a:endParaRPr>
          </a:p>
        </p:txBody>
      </p:sp>
      <p:graphicFrame>
        <p:nvGraphicFramePr>
          <p:cNvPr id="127" name="Gráfico 126"/>
          <p:cNvGraphicFramePr/>
          <p:nvPr>
            <p:extLst>
              <p:ext uri="{D42A27DB-BD31-4B8C-83A1-F6EECF244321}">
                <p14:modId xmlns:p14="http://schemas.microsoft.com/office/powerpoint/2010/main" val="787866973"/>
              </p:ext>
            </p:extLst>
          </p:nvPr>
        </p:nvGraphicFramePr>
        <p:xfrm>
          <a:off x="431820" y="2171853"/>
          <a:ext cx="3708000" cy="352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áfico 7">
            <a:extLst>
              <a:ext uri="{FF2B5EF4-FFF2-40B4-BE49-F238E27FC236}">
                <a16:creationId xmlns:a16="http://schemas.microsoft.com/office/drawing/2014/main" id="{00000000-0008-0000-0400-00000A000000}"/>
              </a:ext>
            </a:extLst>
          </p:cNvPr>
          <p:cNvGraphicFramePr>
            <a:graphicFrameLocks/>
          </p:cNvGraphicFramePr>
          <p:nvPr>
            <p:extLst>
              <p:ext uri="{D42A27DB-BD31-4B8C-83A1-F6EECF244321}">
                <p14:modId xmlns:p14="http://schemas.microsoft.com/office/powerpoint/2010/main" val="4254008847"/>
              </p:ext>
            </p:extLst>
          </p:nvPr>
        </p:nvGraphicFramePr>
        <p:xfrm>
          <a:off x="4419720" y="2292120"/>
          <a:ext cx="4069939" cy="340773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extShape 1"/>
          <p:cNvSpPr txBox="1"/>
          <p:nvPr/>
        </p:nvSpPr>
        <p:spPr>
          <a:xfrm>
            <a:off x="457200" y="274680"/>
            <a:ext cx="7619760" cy="1142640"/>
          </a:xfrm>
          <a:prstGeom prst="rect">
            <a:avLst/>
          </a:prstGeom>
          <a:noFill/>
          <a:ln>
            <a:noFill/>
          </a:ln>
        </p:spPr>
        <p:txBody>
          <a:bodyPr anchor="ctr"/>
          <a:lstStyle/>
          <a:p>
            <a:pPr>
              <a:lnSpc>
                <a:spcPct val="100000"/>
              </a:lnSpc>
            </a:pPr>
            <a:r>
              <a:rPr lang="pt-BR" sz="4000" b="1" strike="noStrike" spc="-100">
                <a:solidFill>
                  <a:srgbClr val="00B050"/>
                </a:solidFill>
                <a:latin typeface="Century Gothic"/>
              </a:rPr>
              <a:t>Indicadores da UFGD</a:t>
            </a:r>
            <a:br/>
            <a:r>
              <a:rPr lang="pt-BR" sz="3600" b="1" strike="noStrike" spc="-100">
                <a:solidFill>
                  <a:srgbClr val="FFC000"/>
                </a:solidFill>
                <a:latin typeface="Century Gothic"/>
              </a:rPr>
              <a:t>Iniciação Científica</a:t>
            </a:r>
            <a:endParaRPr lang="pt-BR" sz="3600" b="0" strike="noStrike" spc="-1">
              <a:solidFill>
                <a:srgbClr val="2F2B20"/>
              </a:solidFill>
              <a:latin typeface="Calibri"/>
            </a:endParaRPr>
          </a:p>
        </p:txBody>
      </p:sp>
      <p:sp>
        <p:nvSpPr>
          <p:cNvPr id="130" name="TextShape 2"/>
          <p:cNvSpPr txBox="1"/>
          <p:nvPr/>
        </p:nvSpPr>
        <p:spPr>
          <a:xfrm>
            <a:off x="45720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PIVIC-FC em dezembro de 2017 - por Faculdade.</a:t>
            </a:r>
          </a:p>
        </p:txBody>
      </p:sp>
      <p:sp>
        <p:nvSpPr>
          <p:cNvPr id="131" name="TextShape 3"/>
          <p:cNvSpPr txBox="1"/>
          <p:nvPr/>
        </p:nvSpPr>
        <p:spPr>
          <a:xfrm>
            <a:off x="441972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PIVIC-FC - 2017/2018 - por mês.</a:t>
            </a:r>
          </a:p>
        </p:txBody>
      </p:sp>
      <p:sp>
        <p:nvSpPr>
          <p:cNvPr id="132" name="CustomShape 4"/>
          <p:cNvSpPr/>
          <p:nvPr/>
        </p:nvSpPr>
        <p:spPr>
          <a:xfrm>
            <a:off x="582480" y="6165720"/>
            <a:ext cx="7660800" cy="39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800" b="0" strike="noStrike" spc="-1" dirty="0">
                <a:solidFill>
                  <a:srgbClr val="000000"/>
                </a:solidFill>
                <a:latin typeface="Century Gothic" panose="020B0502020202020204" pitchFamily="34" charset="0"/>
              </a:rPr>
              <a:t>Fonte: COPQ/PROPP. Org.: DIPLAN/COPLAN/PROAP.</a:t>
            </a:r>
            <a:endParaRPr lang="pt-BR" sz="800" b="0" strike="noStrike" spc="-1" dirty="0">
              <a:latin typeface="Century Gothic" panose="020B0502020202020204" pitchFamily="34" charset="0"/>
            </a:endParaRPr>
          </a:p>
          <a:p>
            <a:pPr>
              <a:lnSpc>
                <a:spcPct val="100000"/>
              </a:lnSpc>
            </a:pPr>
            <a:r>
              <a:rPr lang="pt-BR" sz="800" b="0" strike="noStrike" spc="-1" dirty="0">
                <a:solidFill>
                  <a:srgbClr val="000000"/>
                </a:solidFill>
                <a:latin typeface="Century Gothic" panose="020B0502020202020204" pitchFamily="34" charset="0"/>
              </a:rPr>
              <a:t>Nota: Os editais de bolsas têm início em agosto e encerram-se em julho do ano subsequente.</a:t>
            </a:r>
            <a:endParaRPr lang="pt-BR" sz="800" b="0" strike="noStrike" spc="-1" dirty="0">
              <a:latin typeface="Century Gothic" panose="020B0502020202020204" pitchFamily="34" charset="0"/>
            </a:endParaRPr>
          </a:p>
        </p:txBody>
      </p:sp>
      <p:graphicFrame>
        <p:nvGraphicFramePr>
          <p:cNvPr id="133" name="Gráfico 132"/>
          <p:cNvGraphicFramePr/>
          <p:nvPr>
            <p:extLst>
              <p:ext uri="{D42A27DB-BD31-4B8C-83A1-F6EECF244321}">
                <p14:modId xmlns:p14="http://schemas.microsoft.com/office/powerpoint/2010/main" val="3775490420"/>
              </p:ext>
            </p:extLst>
          </p:nvPr>
        </p:nvGraphicFramePr>
        <p:xfrm>
          <a:off x="406440" y="2185176"/>
          <a:ext cx="3708000" cy="3636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áfico 7">
            <a:extLst>
              <a:ext uri="{FF2B5EF4-FFF2-40B4-BE49-F238E27FC236}">
                <a16:creationId xmlns:a16="http://schemas.microsoft.com/office/drawing/2014/main" id="{A3E86301-D0F9-41F3-ADAE-FAE18982E6A5}"/>
              </a:ext>
            </a:extLst>
          </p:cNvPr>
          <p:cNvGraphicFramePr>
            <a:graphicFrameLocks/>
          </p:cNvGraphicFramePr>
          <p:nvPr>
            <p:extLst>
              <p:ext uri="{D42A27DB-BD31-4B8C-83A1-F6EECF244321}">
                <p14:modId xmlns:p14="http://schemas.microsoft.com/office/powerpoint/2010/main" val="724201295"/>
              </p:ext>
            </p:extLst>
          </p:nvPr>
        </p:nvGraphicFramePr>
        <p:xfrm>
          <a:off x="4419720" y="2292120"/>
          <a:ext cx="3977660" cy="311652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TextShape 1"/>
          <p:cNvSpPr txBox="1"/>
          <p:nvPr/>
        </p:nvSpPr>
        <p:spPr>
          <a:xfrm>
            <a:off x="457200" y="274680"/>
            <a:ext cx="7619760" cy="1142640"/>
          </a:xfrm>
          <a:prstGeom prst="rect">
            <a:avLst/>
          </a:prstGeom>
          <a:noFill/>
          <a:ln>
            <a:noFill/>
          </a:ln>
        </p:spPr>
        <p:txBody>
          <a:bodyPr anchor="ctr"/>
          <a:lstStyle/>
          <a:p>
            <a:pPr>
              <a:lnSpc>
                <a:spcPct val="100000"/>
              </a:lnSpc>
            </a:pPr>
            <a:r>
              <a:rPr lang="pt-BR" sz="4000" b="1" strike="noStrike" spc="-100" dirty="0">
                <a:solidFill>
                  <a:srgbClr val="00B050"/>
                </a:solidFill>
                <a:latin typeface="Century Gothic"/>
              </a:rPr>
              <a:t>Indicadores da UFGD</a:t>
            </a:r>
            <a:br>
              <a:rPr dirty="0"/>
            </a:br>
            <a:r>
              <a:rPr lang="pt-BR" sz="3600" b="1" strike="noStrike" spc="-100" dirty="0">
                <a:solidFill>
                  <a:srgbClr val="FFC000"/>
                </a:solidFill>
                <a:latin typeface="Century Gothic"/>
              </a:rPr>
              <a:t>Iniciação Científica</a:t>
            </a:r>
            <a:endParaRPr lang="pt-BR" sz="3600" b="0" strike="noStrike" spc="-1" dirty="0">
              <a:solidFill>
                <a:srgbClr val="2F2B20"/>
              </a:solidFill>
              <a:latin typeface="Calibri"/>
            </a:endParaRPr>
          </a:p>
        </p:txBody>
      </p:sp>
      <p:sp>
        <p:nvSpPr>
          <p:cNvPr id="136" name="TextShape 2"/>
          <p:cNvSpPr txBox="1"/>
          <p:nvPr/>
        </p:nvSpPr>
        <p:spPr>
          <a:xfrm>
            <a:off x="45720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Evolução do número de alunos ativos no PIBIC-CNPq.</a:t>
            </a:r>
          </a:p>
        </p:txBody>
      </p:sp>
      <p:sp>
        <p:nvSpPr>
          <p:cNvPr id="137" name="TextShape 3"/>
          <p:cNvSpPr txBox="1"/>
          <p:nvPr/>
        </p:nvSpPr>
        <p:spPr>
          <a:xfrm>
            <a:off x="4419720" y="1535040"/>
            <a:ext cx="3657240" cy="639360"/>
          </a:xfrm>
          <a:prstGeom prst="rect">
            <a:avLst/>
          </a:prstGeom>
          <a:solidFill>
            <a:srgbClr val="00B050"/>
          </a:solidFill>
          <a:ln>
            <a:noFill/>
          </a:ln>
          <a:effectLst>
            <a:outerShdw blurRad="63500" sx="102000" sy="102000" algn="ctr" rotWithShape="0">
              <a:prstClr val="black">
                <a:alpha val="40000"/>
              </a:prstClr>
            </a:outerShdw>
          </a:effectLst>
        </p:spPr>
        <p:txBody>
          <a:bodyPr anchor="ctr" anchorCtr="0"/>
          <a:lstStyle>
            <a:defPPr>
              <a:defRPr lang="pt-BR"/>
            </a:defPPr>
            <a:lvl1pPr algn="ctr">
              <a:lnSpc>
                <a:spcPct val="100000"/>
              </a:lnSpc>
              <a:spcBef>
                <a:spcPts val="281"/>
              </a:spcBef>
              <a:defRPr sz="1400" b="1" strike="noStrike" spc="-1">
                <a:solidFill>
                  <a:srgbClr val="FFFFFF"/>
                </a:solidFill>
                <a:latin typeface="Century Gothic"/>
              </a:defRPr>
            </a:lvl1pPr>
          </a:lstStyle>
          <a:p>
            <a:r>
              <a:rPr lang="pt-BR" dirty="0"/>
              <a:t>Situação do número de alunos ativos no PIBIC-CNPq em dezembro de 2017 - por Faculdade.</a:t>
            </a:r>
          </a:p>
        </p:txBody>
      </p:sp>
      <p:sp>
        <p:nvSpPr>
          <p:cNvPr id="138" name="CustomShape 4"/>
          <p:cNvSpPr/>
          <p:nvPr/>
        </p:nvSpPr>
        <p:spPr>
          <a:xfrm>
            <a:off x="582480" y="6165720"/>
            <a:ext cx="7660800" cy="39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pt-BR" sz="800" b="0" strike="noStrike" spc="-1" dirty="0">
                <a:solidFill>
                  <a:srgbClr val="000000"/>
                </a:solidFill>
                <a:latin typeface="Century Gothic" panose="020B0502020202020204" pitchFamily="34" charset="0"/>
              </a:rPr>
              <a:t>Fonte: COPQ/PROPP. Org.: DIPLAN/COPLAN/PROAP.</a:t>
            </a:r>
            <a:endParaRPr lang="pt-BR" sz="800" b="0" strike="noStrike" spc="-1" dirty="0">
              <a:latin typeface="Century Gothic" panose="020B0502020202020204" pitchFamily="34" charset="0"/>
            </a:endParaRPr>
          </a:p>
          <a:p>
            <a:pPr>
              <a:lnSpc>
                <a:spcPct val="100000"/>
              </a:lnSpc>
            </a:pPr>
            <a:r>
              <a:rPr lang="pt-BR" sz="800" b="0" strike="noStrike" spc="-1" dirty="0">
                <a:solidFill>
                  <a:srgbClr val="000000"/>
                </a:solidFill>
                <a:latin typeface="Century Gothic" panose="020B0502020202020204" pitchFamily="34" charset="0"/>
              </a:rPr>
              <a:t>Nota: Os editais de bolsas têm início em agosto e encerram-se em julho do ano subsequente.</a:t>
            </a:r>
            <a:endParaRPr lang="pt-BR" sz="800" b="0" strike="noStrike" spc="-1" dirty="0">
              <a:latin typeface="Century Gothic" panose="020B0502020202020204" pitchFamily="34" charset="0"/>
            </a:endParaRPr>
          </a:p>
        </p:txBody>
      </p:sp>
      <p:graphicFrame>
        <p:nvGraphicFramePr>
          <p:cNvPr id="139" name="Gráfico 138"/>
          <p:cNvGraphicFramePr/>
          <p:nvPr>
            <p:extLst>
              <p:ext uri="{D42A27DB-BD31-4B8C-83A1-F6EECF244321}">
                <p14:modId xmlns:p14="http://schemas.microsoft.com/office/powerpoint/2010/main" val="2658266080"/>
              </p:ext>
            </p:extLst>
          </p:nvPr>
        </p:nvGraphicFramePr>
        <p:xfrm>
          <a:off x="360000" y="2168833"/>
          <a:ext cx="3744000" cy="370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Gráfico 7">
            <a:extLst>
              <a:ext uri="{FF2B5EF4-FFF2-40B4-BE49-F238E27FC236}">
                <a16:creationId xmlns:a16="http://schemas.microsoft.com/office/drawing/2014/main" id="{00000000-0008-0000-0600-000006000000}"/>
              </a:ext>
            </a:extLst>
          </p:cNvPr>
          <p:cNvGraphicFramePr>
            <a:graphicFrameLocks/>
          </p:cNvGraphicFramePr>
          <p:nvPr>
            <p:extLst>
              <p:ext uri="{D42A27DB-BD31-4B8C-83A1-F6EECF244321}">
                <p14:modId xmlns:p14="http://schemas.microsoft.com/office/powerpoint/2010/main" val="1812954580"/>
              </p:ext>
            </p:extLst>
          </p:nvPr>
        </p:nvGraphicFramePr>
        <p:xfrm>
          <a:off x="4419721" y="2168833"/>
          <a:ext cx="3657240" cy="325783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Civic</Template>
  <TotalTime>9490</TotalTime>
  <Words>1367</Words>
  <Application>Microsoft Office PowerPoint</Application>
  <PresentationFormat>Apresentação na tela (4:3)</PresentationFormat>
  <Paragraphs>133</Paragraphs>
  <Slides>22</Slides>
  <Notes>21</Notes>
  <HiddenSlides>0</HiddenSlides>
  <MMClips>0</MMClips>
  <ScaleCrop>false</ScaleCrop>
  <HeadingPairs>
    <vt:vector size="6" baseType="variant">
      <vt:variant>
        <vt:lpstr>Fontes usadas</vt:lpstr>
      </vt:variant>
      <vt:variant>
        <vt:i4>7</vt:i4>
      </vt:variant>
      <vt:variant>
        <vt:lpstr>Tema</vt:lpstr>
      </vt:variant>
      <vt:variant>
        <vt:i4>2</vt:i4>
      </vt:variant>
      <vt:variant>
        <vt:lpstr>Títulos de slides</vt:lpstr>
      </vt:variant>
      <vt:variant>
        <vt:i4>22</vt:i4>
      </vt:variant>
    </vt:vector>
  </HeadingPairs>
  <TitlesOfParts>
    <vt:vector size="31" baseType="lpstr">
      <vt:lpstr>Arial</vt:lpstr>
      <vt:lpstr>Calibri</vt:lpstr>
      <vt:lpstr>Cambria</vt:lpstr>
      <vt:lpstr>Century Gothic</vt:lpstr>
      <vt:lpstr>Symbol</vt:lpstr>
      <vt:lpstr>Times New Roman</vt:lpstr>
      <vt:lpstr>Wingdings</vt:lpstr>
      <vt:lpstr>Office Theme</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subject/>
  <dc:creator>Fernanda Ramos Langa</dc:creator>
  <dc:description/>
  <cp:lastModifiedBy>Rozimare Marina Rodrigues Rivas</cp:lastModifiedBy>
  <cp:revision>879</cp:revision>
  <cp:lastPrinted>2013-09-26T11:36:08Z</cp:lastPrinted>
  <dcterms:created xsi:type="dcterms:W3CDTF">2013-09-24T13:35:27Z</dcterms:created>
  <dcterms:modified xsi:type="dcterms:W3CDTF">2018-12-19T15:19:02Z</dcterms:modified>
  <dc:language>pt-BR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20</vt:i4>
  </property>
  <property fmtid="{D5CDD505-2E9C-101B-9397-08002B2CF9AE}" pid="8" name="PresentationFormat">
    <vt:lpwstr>Apresentação na tela (4:3)</vt:lpwstr>
  </property>
  <property fmtid="{D5CDD505-2E9C-101B-9397-08002B2CF9AE}" pid="9" name="ScaleCrop">
    <vt:bool>false</vt:bool>
  </property>
  <property fmtid="{D5CDD505-2E9C-101B-9397-08002B2CF9AE}" pid="10" name="ShareDoc">
    <vt:bool>false</vt:bool>
  </property>
  <property fmtid="{D5CDD505-2E9C-101B-9397-08002B2CF9AE}" pid="11" name="Slides">
    <vt:i4>22</vt:i4>
  </property>
</Properties>
</file>